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4"/>
  </p:notesMasterIdLst>
  <p:handoutMasterIdLst>
    <p:handoutMasterId r:id="rId25"/>
  </p:handoutMasterIdLst>
  <p:sldIdLst>
    <p:sldId id="256" r:id="rId2"/>
    <p:sldId id="258" r:id="rId3"/>
    <p:sldId id="290" r:id="rId4"/>
    <p:sldId id="257" r:id="rId5"/>
    <p:sldId id="279" r:id="rId6"/>
    <p:sldId id="294" r:id="rId7"/>
    <p:sldId id="300" r:id="rId8"/>
    <p:sldId id="280" r:id="rId9"/>
    <p:sldId id="261" r:id="rId10"/>
    <p:sldId id="263" r:id="rId11"/>
    <p:sldId id="267" r:id="rId12"/>
    <p:sldId id="293" r:id="rId13"/>
    <p:sldId id="291" r:id="rId14"/>
    <p:sldId id="292" r:id="rId15"/>
    <p:sldId id="265" r:id="rId16"/>
    <p:sldId id="295" r:id="rId17"/>
    <p:sldId id="274" r:id="rId18"/>
    <p:sldId id="277" r:id="rId19"/>
    <p:sldId id="275" r:id="rId20"/>
    <p:sldId id="266" r:id="rId21"/>
    <p:sldId id="301" r:id="rId22"/>
    <p:sldId id="271" r:id="rId23"/>
  </p:sldIdLst>
  <p:sldSz cx="10058400" cy="7772400"/>
  <p:notesSz cx="7086600" cy="93726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94127" autoAdjust="0"/>
  </p:normalViewPr>
  <p:slideViewPr>
    <p:cSldViewPr>
      <p:cViewPr varScale="1">
        <p:scale>
          <a:sx n="62" d="100"/>
          <a:sy n="62" d="100"/>
        </p:scale>
        <p:origin x="-336" y="-78"/>
      </p:cViewPr>
      <p:guideLst>
        <p:guide orient="horz" pos="2448"/>
        <p:guide pos="3168"/>
      </p:guideLst>
    </p:cSldViewPr>
  </p:slideViewPr>
  <p:outlineViewPr>
    <p:cViewPr>
      <p:scale>
        <a:sx n="33" d="100"/>
        <a:sy n="33" d="100"/>
      </p:scale>
      <p:origin x="0" y="-19018"/>
    </p:cViewPr>
  </p:outlineViewPr>
  <p:notesTextViewPr>
    <p:cViewPr>
      <p:scale>
        <a:sx n="100" d="100"/>
        <a:sy n="100" d="100"/>
      </p:scale>
      <p:origin x="0" y="0"/>
    </p:cViewPr>
  </p:notesTextViewPr>
  <p:sorterViewPr>
    <p:cViewPr>
      <p:scale>
        <a:sx n="66" d="100"/>
        <a:sy n="66" d="100"/>
      </p:scale>
      <p:origin x="0" y="-4848"/>
    </p:cViewPr>
  </p:sorterViewPr>
  <p:notesViewPr>
    <p:cSldViewPr>
      <p:cViewPr varScale="1">
        <p:scale>
          <a:sx n="68" d="100"/>
          <a:sy n="68" d="100"/>
        </p:scale>
        <p:origin x="3240" y="90"/>
      </p:cViewPr>
      <p:guideLst>
        <p:guide orient="horz" pos="2953"/>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70225" cy="468313"/>
          </a:xfrm>
          <a:prstGeom prst="rect">
            <a:avLst/>
          </a:prstGeom>
          <a:noFill/>
          <a:ln w="9525">
            <a:noFill/>
            <a:miter lim="800000"/>
            <a:headEnd/>
            <a:tailEnd/>
          </a:ln>
          <a:effectLst/>
        </p:spPr>
        <p:txBody>
          <a:bodyPr vert="horz" wrap="square" lIns="94034" tIns="47018" rIns="94034" bIns="47018" numCol="1" anchor="t" anchorCtr="0" compatLnSpc="1">
            <a:prstTxWarp prst="textNoShape">
              <a:avLst/>
            </a:prstTxWarp>
          </a:bodyPr>
          <a:lstStyle>
            <a:lvl1pPr defTabSz="940471" eaLnBrk="0" hangingPunct="0">
              <a:defRPr sz="1200">
                <a:cs typeface="+mn-cs"/>
              </a:defRPr>
            </a:lvl1pPr>
          </a:lstStyle>
          <a:p>
            <a:pPr>
              <a:defRPr/>
            </a:pPr>
            <a:endParaRPr lang="en-US"/>
          </a:p>
        </p:txBody>
      </p:sp>
      <p:sp>
        <p:nvSpPr>
          <p:cNvPr id="22531" name="Rectangle 3"/>
          <p:cNvSpPr>
            <a:spLocks noGrp="1" noChangeArrowheads="1"/>
          </p:cNvSpPr>
          <p:nvPr>
            <p:ph type="dt" sz="quarter" idx="1"/>
          </p:nvPr>
        </p:nvSpPr>
        <p:spPr bwMode="auto">
          <a:xfrm>
            <a:off x="4016375" y="0"/>
            <a:ext cx="3070225" cy="468313"/>
          </a:xfrm>
          <a:prstGeom prst="rect">
            <a:avLst/>
          </a:prstGeom>
          <a:noFill/>
          <a:ln w="9525">
            <a:noFill/>
            <a:miter lim="800000"/>
            <a:headEnd/>
            <a:tailEnd/>
          </a:ln>
          <a:effectLst/>
        </p:spPr>
        <p:txBody>
          <a:bodyPr vert="horz" wrap="square" lIns="94034" tIns="47018" rIns="94034" bIns="47018" numCol="1" anchor="t" anchorCtr="0" compatLnSpc="1">
            <a:prstTxWarp prst="textNoShape">
              <a:avLst/>
            </a:prstTxWarp>
          </a:bodyPr>
          <a:lstStyle>
            <a:lvl1pPr algn="r" defTabSz="940471" eaLnBrk="0" hangingPunct="0">
              <a:defRPr sz="120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904288"/>
            <a:ext cx="3070225" cy="468312"/>
          </a:xfrm>
          <a:prstGeom prst="rect">
            <a:avLst/>
          </a:prstGeom>
          <a:noFill/>
          <a:ln w="9525">
            <a:noFill/>
            <a:miter lim="800000"/>
            <a:headEnd/>
            <a:tailEnd/>
          </a:ln>
          <a:effectLst/>
        </p:spPr>
        <p:txBody>
          <a:bodyPr vert="horz" wrap="square" lIns="94034" tIns="47018" rIns="94034" bIns="47018" numCol="1" anchor="b" anchorCtr="0" compatLnSpc="1">
            <a:prstTxWarp prst="textNoShape">
              <a:avLst/>
            </a:prstTxWarp>
          </a:bodyPr>
          <a:lstStyle>
            <a:lvl1pPr defTabSz="940471" eaLnBrk="0" hangingPunct="0">
              <a:defRPr sz="1200">
                <a:cs typeface="+mn-cs"/>
              </a:defRPr>
            </a:lvl1pPr>
          </a:lstStyle>
          <a:p>
            <a:pPr>
              <a:defRPr/>
            </a:pPr>
            <a:endParaRPr lang="en-US"/>
          </a:p>
        </p:txBody>
      </p:sp>
      <p:sp>
        <p:nvSpPr>
          <p:cNvPr id="22533" name="Rectangle 5"/>
          <p:cNvSpPr>
            <a:spLocks noGrp="1" noChangeArrowheads="1"/>
          </p:cNvSpPr>
          <p:nvPr>
            <p:ph type="sldNum" sz="quarter" idx="3"/>
          </p:nvPr>
        </p:nvSpPr>
        <p:spPr bwMode="auto">
          <a:xfrm>
            <a:off x="4016375" y="8904288"/>
            <a:ext cx="3070225" cy="468312"/>
          </a:xfrm>
          <a:prstGeom prst="rect">
            <a:avLst/>
          </a:prstGeom>
          <a:noFill/>
          <a:ln w="9525">
            <a:noFill/>
            <a:miter lim="800000"/>
            <a:headEnd/>
            <a:tailEnd/>
          </a:ln>
          <a:effectLst/>
        </p:spPr>
        <p:txBody>
          <a:bodyPr vert="horz" wrap="square" lIns="94034" tIns="47018" rIns="94034" bIns="47018" numCol="1" anchor="b" anchorCtr="0" compatLnSpc="1">
            <a:prstTxWarp prst="textNoShape">
              <a:avLst/>
            </a:prstTxWarp>
          </a:bodyPr>
          <a:lstStyle>
            <a:lvl1pPr algn="r" defTabSz="939800" eaLnBrk="0" hangingPunct="0">
              <a:defRPr sz="1200">
                <a:cs typeface="+mn-cs"/>
              </a:defRPr>
            </a:lvl1pPr>
          </a:lstStyle>
          <a:p>
            <a:pPr>
              <a:defRPr/>
            </a:pPr>
            <a:fld id="{E56EDD26-167C-437B-86EC-BC6A87843DB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70225" cy="468313"/>
          </a:xfrm>
          <a:prstGeom prst="rect">
            <a:avLst/>
          </a:prstGeom>
          <a:noFill/>
          <a:ln w="9525">
            <a:noFill/>
            <a:miter lim="800000"/>
            <a:headEnd/>
            <a:tailEnd/>
          </a:ln>
          <a:effectLst/>
        </p:spPr>
        <p:txBody>
          <a:bodyPr vert="horz" wrap="square" lIns="94034" tIns="47018" rIns="94034" bIns="47018" numCol="1" anchor="t" anchorCtr="0" compatLnSpc="1">
            <a:prstTxWarp prst="textNoShape">
              <a:avLst/>
            </a:prstTxWarp>
          </a:bodyPr>
          <a:lstStyle>
            <a:lvl1pPr defTabSz="940471" eaLnBrk="0" hangingPunct="0">
              <a:defRPr sz="1200">
                <a:cs typeface="+mn-cs"/>
              </a:defRPr>
            </a:lvl1pPr>
          </a:lstStyle>
          <a:p>
            <a:pPr>
              <a:defRPr/>
            </a:pPr>
            <a:endParaRPr lang="en-US"/>
          </a:p>
        </p:txBody>
      </p:sp>
      <p:sp>
        <p:nvSpPr>
          <p:cNvPr id="16387" name="Rectangle 3"/>
          <p:cNvSpPr>
            <a:spLocks noGrp="1" noChangeArrowheads="1"/>
          </p:cNvSpPr>
          <p:nvPr>
            <p:ph type="dt" idx="1"/>
          </p:nvPr>
        </p:nvSpPr>
        <p:spPr bwMode="auto">
          <a:xfrm>
            <a:off x="4016375" y="0"/>
            <a:ext cx="3070225" cy="468313"/>
          </a:xfrm>
          <a:prstGeom prst="rect">
            <a:avLst/>
          </a:prstGeom>
          <a:noFill/>
          <a:ln w="9525">
            <a:noFill/>
            <a:miter lim="800000"/>
            <a:headEnd/>
            <a:tailEnd/>
          </a:ln>
          <a:effectLst/>
        </p:spPr>
        <p:txBody>
          <a:bodyPr vert="horz" wrap="square" lIns="94034" tIns="47018" rIns="94034" bIns="47018" numCol="1" anchor="t" anchorCtr="0" compatLnSpc="1">
            <a:prstTxWarp prst="textNoShape">
              <a:avLst/>
            </a:prstTxWarp>
          </a:bodyPr>
          <a:lstStyle>
            <a:lvl1pPr algn="r" defTabSz="940471" eaLnBrk="0" hangingPunct="0">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73175" y="703263"/>
            <a:ext cx="4548188" cy="35147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44563" y="4451350"/>
            <a:ext cx="5197475" cy="4217988"/>
          </a:xfrm>
          <a:prstGeom prst="rect">
            <a:avLst/>
          </a:prstGeom>
          <a:noFill/>
          <a:ln w="9525">
            <a:noFill/>
            <a:miter lim="800000"/>
            <a:headEnd/>
            <a:tailEnd/>
          </a:ln>
          <a:effectLst/>
        </p:spPr>
        <p:txBody>
          <a:bodyPr vert="horz" wrap="square" lIns="94034" tIns="47018" rIns="94034" bIns="470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904288"/>
            <a:ext cx="3070225" cy="468312"/>
          </a:xfrm>
          <a:prstGeom prst="rect">
            <a:avLst/>
          </a:prstGeom>
          <a:noFill/>
          <a:ln w="9525">
            <a:noFill/>
            <a:miter lim="800000"/>
            <a:headEnd/>
            <a:tailEnd/>
          </a:ln>
          <a:effectLst/>
        </p:spPr>
        <p:txBody>
          <a:bodyPr vert="horz" wrap="square" lIns="94034" tIns="47018" rIns="94034" bIns="47018" numCol="1" anchor="b" anchorCtr="0" compatLnSpc="1">
            <a:prstTxWarp prst="textNoShape">
              <a:avLst/>
            </a:prstTxWarp>
          </a:bodyPr>
          <a:lstStyle>
            <a:lvl1pPr defTabSz="940471" eaLnBrk="0" hangingPunct="0">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4016375" y="8904288"/>
            <a:ext cx="3070225" cy="468312"/>
          </a:xfrm>
          <a:prstGeom prst="rect">
            <a:avLst/>
          </a:prstGeom>
          <a:noFill/>
          <a:ln w="9525">
            <a:noFill/>
            <a:miter lim="800000"/>
            <a:headEnd/>
            <a:tailEnd/>
          </a:ln>
          <a:effectLst/>
        </p:spPr>
        <p:txBody>
          <a:bodyPr vert="horz" wrap="square" lIns="94034" tIns="47018" rIns="94034" bIns="47018" numCol="1" anchor="b" anchorCtr="0" compatLnSpc="1">
            <a:prstTxWarp prst="textNoShape">
              <a:avLst/>
            </a:prstTxWarp>
          </a:bodyPr>
          <a:lstStyle>
            <a:lvl1pPr algn="r" defTabSz="939800" eaLnBrk="0" hangingPunct="0">
              <a:defRPr sz="1200">
                <a:cs typeface="+mn-cs"/>
              </a:defRPr>
            </a:lvl1pPr>
          </a:lstStyle>
          <a:p>
            <a:pPr>
              <a:defRPr/>
            </a:pPr>
            <a:fld id="{3E128D0C-1BBD-439F-BE1B-040C327C26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D91FD95C-DC42-4618-B5CD-0726FB325C98}" type="slidenum">
              <a:rPr lang="en-US" altLang="en-US" smtClean="0">
                <a:cs typeface="Arial" charset="0"/>
              </a:rPr>
              <a:pPr/>
              <a:t>1</a:t>
            </a:fld>
            <a:endParaRPr lang="en-US" alt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endParaRPr lang="en-US" altLang="en-US" smtClean="0"/>
          </a:p>
        </p:txBody>
      </p:sp>
      <p:sp>
        <p:nvSpPr>
          <p:cNvPr id="41987" name="Slide Number Placeholder 3"/>
          <p:cNvSpPr>
            <a:spLocks noGrp="1"/>
          </p:cNvSpPr>
          <p:nvPr>
            <p:ph type="sldNum" sz="quarter" idx="5"/>
          </p:nvPr>
        </p:nvSpPr>
        <p:spPr>
          <a:noFill/>
        </p:spPr>
        <p:txBody>
          <a:bodyPr/>
          <a:lstStyle/>
          <a:p>
            <a:fld id="{9C352BA1-5520-483B-94CC-A054ED520C37}" type="slidenum">
              <a:rPr lang="en-US" altLang="en-US" smtClean="0">
                <a:cs typeface="Arial" charset="0"/>
              </a:rPr>
              <a:pPr/>
              <a:t>17</a:t>
            </a:fld>
            <a:endParaRPr lang="en-US" alt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endParaRPr lang="en-US" altLang="en-US" smtClean="0"/>
          </a:p>
        </p:txBody>
      </p:sp>
      <p:sp>
        <p:nvSpPr>
          <p:cNvPr id="44035" name="Slide Number Placeholder 3"/>
          <p:cNvSpPr>
            <a:spLocks noGrp="1"/>
          </p:cNvSpPr>
          <p:nvPr>
            <p:ph type="sldNum" sz="quarter" idx="5"/>
          </p:nvPr>
        </p:nvSpPr>
        <p:spPr>
          <a:noFill/>
        </p:spPr>
        <p:txBody>
          <a:bodyPr/>
          <a:lstStyle/>
          <a:p>
            <a:fld id="{528E6F72-6A6D-4E98-8359-CE75B73F073F}" type="slidenum">
              <a:rPr lang="en-US" altLang="en-US" smtClean="0">
                <a:cs typeface="Arial" charset="0"/>
              </a:rPr>
              <a:pPr/>
              <a:t>18</a:t>
            </a:fld>
            <a:endParaRPr lang="en-US" alt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endParaRPr lang="en-US" altLang="en-US" smtClean="0"/>
          </a:p>
        </p:txBody>
      </p:sp>
      <p:sp>
        <p:nvSpPr>
          <p:cNvPr id="46083" name="Slide Number Placeholder 3"/>
          <p:cNvSpPr>
            <a:spLocks noGrp="1"/>
          </p:cNvSpPr>
          <p:nvPr>
            <p:ph type="sldNum" sz="quarter" idx="5"/>
          </p:nvPr>
        </p:nvSpPr>
        <p:spPr>
          <a:noFill/>
        </p:spPr>
        <p:txBody>
          <a:bodyPr/>
          <a:lstStyle/>
          <a:p>
            <a:fld id="{316D832F-506F-4988-9DBA-3B0BBC921DCD}" type="slidenum">
              <a:rPr lang="en-US" altLang="en-US" smtClean="0">
                <a:cs typeface="Arial" charset="0"/>
              </a:rPr>
              <a:pPr/>
              <a:t>19</a:t>
            </a:fld>
            <a:endParaRPr lang="en-US" alt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40BE5DBE-CCBC-4C1C-9612-90B81F20639F}" type="slidenum">
              <a:rPr lang="en-US" altLang="en-US" smtClean="0">
                <a:cs typeface="Arial" charset="0"/>
              </a:rPr>
              <a:pPr/>
              <a:t>20</a:t>
            </a:fld>
            <a:endParaRPr lang="en-US" altLang="en-US" smtClean="0">
              <a:cs typeface="Arial"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p:spPr>
        <p:txBody>
          <a:bodyPr/>
          <a:lstStyle/>
          <a:p>
            <a:endParaRPr lang="en-US" altLang="en-US" smtClean="0"/>
          </a:p>
        </p:txBody>
      </p:sp>
      <p:sp>
        <p:nvSpPr>
          <p:cNvPr id="51203" name="Slide Number Placeholder 3"/>
          <p:cNvSpPr>
            <a:spLocks noGrp="1"/>
          </p:cNvSpPr>
          <p:nvPr>
            <p:ph type="sldNum" sz="quarter" idx="5"/>
          </p:nvPr>
        </p:nvSpPr>
        <p:spPr>
          <a:noFill/>
        </p:spPr>
        <p:txBody>
          <a:bodyPr/>
          <a:lstStyle/>
          <a:p>
            <a:fld id="{E12991A5-38F9-495F-B3C4-A771B22000FE}" type="slidenum">
              <a:rPr lang="en-US" altLang="en-US" smtClean="0">
                <a:cs typeface="Arial" charset="0"/>
              </a:rPr>
              <a:pPr/>
              <a:t>22</a:t>
            </a:fld>
            <a:endParaRPr lang="en-US"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endParaRPr lang="en-US" altLang="en-US" smtClean="0"/>
          </a:p>
        </p:txBody>
      </p:sp>
      <p:sp>
        <p:nvSpPr>
          <p:cNvPr id="18435" name="Slide Number Placeholder 3"/>
          <p:cNvSpPr>
            <a:spLocks noGrp="1"/>
          </p:cNvSpPr>
          <p:nvPr>
            <p:ph type="sldNum" sz="quarter" idx="5"/>
          </p:nvPr>
        </p:nvSpPr>
        <p:spPr>
          <a:noFill/>
        </p:spPr>
        <p:txBody>
          <a:bodyPr/>
          <a:lstStyle/>
          <a:p>
            <a:fld id="{DCBC93E1-BB17-4EA2-8701-55CC5E595FC8}" type="slidenum">
              <a:rPr lang="en-US" altLang="en-US" smtClean="0">
                <a:cs typeface="Arial" charset="0"/>
              </a:rPr>
              <a:pPr/>
              <a:t>2</a:t>
            </a:fld>
            <a:endParaRPr lang="en-US" alt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endParaRPr lang="en-US" altLang="en-US" smtClean="0"/>
          </a:p>
        </p:txBody>
      </p:sp>
      <p:sp>
        <p:nvSpPr>
          <p:cNvPr id="21507" name="Slide Number Placeholder 3"/>
          <p:cNvSpPr>
            <a:spLocks noGrp="1"/>
          </p:cNvSpPr>
          <p:nvPr>
            <p:ph type="sldNum" sz="quarter" idx="5"/>
          </p:nvPr>
        </p:nvSpPr>
        <p:spPr>
          <a:noFill/>
        </p:spPr>
        <p:txBody>
          <a:bodyPr/>
          <a:lstStyle/>
          <a:p>
            <a:fld id="{E29D84E6-B079-4950-8697-7C8D4CA4F4BE}" type="slidenum">
              <a:rPr lang="en-US" altLang="en-US" smtClean="0">
                <a:cs typeface="Arial" charset="0"/>
              </a:rPr>
              <a:pPr/>
              <a:t>4</a:t>
            </a:fld>
            <a:endParaRPr lang="en-US" alt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endParaRPr lang="en-US" altLang="en-US" smtClean="0"/>
          </a:p>
        </p:txBody>
      </p:sp>
      <p:sp>
        <p:nvSpPr>
          <p:cNvPr id="27651" name="Slide Number Placeholder 3"/>
          <p:cNvSpPr>
            <a:spLocks noGrp="1"/>
          </p:cNvSpPr>
          <p:nvPr>
            <p:ph type="sldNum" sz="quarter" idx="5"/>
          </p:nvPr>
        </p:nvSpPr>
        <p:spPr>
          <a:noFill/>
        </p:spPr>
        <p:txBody>
          <a:bodyPr/>
          <a:lstStyle/>
          <a:p>
            <a:fld id="{F8DCC435-A125-4C01-8E45-41D46F670778}" type="slidenum">
              <a:rPr lang="en-US" altLang="en-US" smtClean="0">
                <a:cs typeface="Arial" charset="0"/>
              </a:rPr>
              <a:pPr/>
              <a:t>8</a:t>
            </a:fld>
            <a:endParaRPr lang="en-US" alt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endParaRPr lang="en-US" altLang="en-US" smtClean="0"/>
          </a:p>
        </p:txBody>
      </p:sp>
      <p:sp>
        <p:nvSpPr>
          <p:cNvPr id="29699" name="Slide Number Placeholder 3"/>
          <p:cNvSpPr>
            <a:spLocks noGrp="1"/>
          </p:cNvSpPr>
          <p:nvPr>
            <p:ph type="sldNum" sz="quarter" idx="5"/>
          </p:nvPr>
        </p:nvSpPr>
        <p:spPr>
          <a:noFill/>
        </p:spPr>
        <p:txBody>
          <a:bodyPr/>
          <a:lstStyle/>
          <a:p>
            <a:fld id="{8175947F-2EC2-4EA0-99F0-EFC23E4B0533}" type="slidenum">
              <a:rPr lang="en-US" altLang="en-US" smtClean="0">
                <a:cs typeface="Arial" charset="0"/>
              </a:rPr>
              <a:pPr/>
              <a:t>9</a:t>
            </a:fld>
            <a:endParaRPr lang="en-US" alt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endParaRPr lang="en-US" altLang="en-US" smtClean="0"/>
          </a:p>
        </p:txBody>
      </p:sp>
      <p:sp>
        <p:nvSpPr>
          <p:cNvPr id="31747" name="Slide Number Placeholder 3"/>
          <p:cNvSpPr>
            <a:spLocks noGrp="1"/>
          </p:cNvSpPr>
          <p:nvPr>
            <p:ph type="sldNum" sz="quarter" idx="5"/>
          </p:nvPr>
        </p:nvSpPr>
        <p:spPr>
          <a:noFill/>
        </p:spPr>
        <p:txBody>
          <a:bodyPr/>
          <a:lstStyle/>
          <a:p>
            <a:fld id="{7C28776F-2477-4463-9A1B-4684AF9D15DE}" type="slidenum">
              <a:rPr lang="en-US" altLang="en-US" smtClean="0">
                <a:cs typeface="Arial" charset="0"/>
              </a:rPr>
              <a:pPr/>
              <a:t>10</a:t>
            </a:fld>
            <a:endParaRPr lang="en-US" alt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endParaRPr lang="en-US" altLang="en-US" smtClean="0"/>
          </a:p>
        </p:txBody>
      </p:sp>
      <p:sp>
        <p:nvSpPr>
          <p:cNvPr id="33795" name="Slide Number Placeholder 3"/>
          <p:cNvSpPr>
            <a:spLocks noGrp="1"/>
          </p:cNvSpPr>
          <p:nvPr>
            <p:ph type="sldNum" sz="quarter" idx="5"/>
          </p:nvPr>
        </p:nvSpPr>
        <p:spPr>
          <a:noFill/>
        </p:spPr>
        <p:txBody>
          <a:bodyPr/>
          <a:lstStyle/>
          <a:p>
            <a:fld id="{0B6532F5-C981-448D-96BD-A96D0C3938F7}" type="slidenum">
              <a:rPr lang="en-US" altLang="en-US" smtClean="0">
                <a:cs typeface="Arial" charset="0"/>
              </a:rPr>
              <a:pPr/>
              <a:t>11</a:t>
            </a:fld>
            <a:endParaRPr lang="en-US" alt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endParaRPr lang="en-US" altLang="en-US" smtClean="0"/>
          </a:p>
        </p:txBody>
      </p:sp>
      <p:sp>
        <p:nvSpPr>
          <p:cNvPr id="38915" name="Slide Number Placeholder 3"/>
          <p:cNvSpPr>
            <a:spLocks noGrp="1"/>
          </p:cNvSpPr>
          <p:nvPr>
            <p:ph type="sldNum" sz="quarter" idx="5"/>
          </p:nvPr>
        </p:nvSpPr>
        <p:spPr>
          <a:noFill/>
        </p:spPr>
        <p:txBody>
          <a:bodyPr/>
          <a:lstStyle/>
          <a:p>
            <a:fld id="{969C920F-7EE3-434D-BAA4-BD9CD1D4931B}" type="slidenum">
              <a:rPr lang="en-US" altLang="en-US" smtClean="0">
                <a:cs typeface="Arial" charset="0"/>
              </a:rPr>
              <a:pPr/>
              <a:t>15</a:t>
            </a:fld>
            <a:endParaRPr lang="en-US"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6" name="Rectangle 6"/>
          <p:cNvSpPr>
            <a:spLocks noGrp="1" noChangeArrowheads="1"/>
          </p:cNvSpPr>
          <p:nvPr>
            <p:ph type="sldNum" sz="quarter" idx="12"/>
          </p:nvPr>
        </p:nvSpPr>
        <p:spPr>
          <a:ln/>
        </p:spPr>
        <p:txBody>
          <a:bodyPr/>
          <a:lstStyle>
            <a:lvl1pPr>
              <a:defRPr/>
            </a:lvl1pPr>
          </a:lstStyle>
          <a:p>
            <a:pPr>
              <a:defRPr/>
            </a:pPr>
            <a:fld id="{1EBAAB06-A8B1-4BF5-B1BC-C765768EA750}"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6" name="Rectangle 6"/>
          <p:cNvSpPr>
            <a:spLocks noGrp="1" noChangeArrowheads="1"/>
          </p:cNvSpPr>
          <p:nvPr>
            <p:ph type="sldNum" sz="quarter" idx="12"/>
          </p:nvPr>
        </p:nvSpPr>
        <p:spPr>
          <a:ln/>
        </p:spPr>
        <p:txBody>
          <a:bodyPr/>
          <a:lstStyle>
            <a:lvl1pPr>
              <a:defRPr/>
            </a:lvl1pPr>
          </a:lstStyle>
          <a:p>
            <a:pPr>
              <a:defRPr/>
            </a:pPr>
            <a:fld id="{9ED678B7-C633-4244-8A93-7C981539FE60}"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7563" y="690563"/>
            <a:ext cx="2136775" cy="6218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4063" y="690563"/>
            <a:ext cx="6261100" cy="6218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6" name="Rectangle 6"/>
          <p:cNvSpPr>
            <a:spLocks noGrp="1" noChangeArrowheads="1"/>
          </p:cNvSpPr>
          <p:nvPr>
            <p:ph type="sldNum" sz="quarter" idx="12"/>
          </p:nvPr>
        </p:nvSpPr>
        <p:spPr>
          <a:ln/>
        </p:spPr>
        <p:txBody>
          <a:bodyPr/>
          <a:lstStyle>
            <a:lvl1pPr>
              <a:defRPr/>
            </a:lvl1pPr>
          </a:lstStyle>
          <a:p>
            <a:pPr>
              <a:defRPr/>
            </a:pPr>
            <a:fld id="{23194A63-E46A-48A1-B6FE-CB56A3B2C4C0}"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6" name="Rectangle 6"/>
          <p:cNvSpPr>
            <a:spLocks noGrp="1" noChangeArrowheads="1"/>
          </p:cNvSpPr>
          <p:nvPr>
            <p:ph type="sldNum" sz="quarter" idx="12"/>
          </p:nvPr>
        </p:nvSpPr>
        <p:spPr>
          <a:ln/>
        </p:spPr>
        <p:txBody>
          <a:bodyPr/>
          <a:lstStyle>
            <a:lvl1pPr>
              <a:defRPr/>
            </a:lvl1pPr>
          </a:lstStyle>
          <a:p>
            <a:pPr>
              <a:defRPr/>
            </a:pPr>
            <a:fld id="{5C147DDE-1E43-4664-8456-03E0E7541B7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6" name="Rectangle 6"/>
          <p:cNvSpPr>
            <a:spLocks noGrp="1" noChangeArrowheads="1"/>
          </p:cNvSpPr>
          <p:nvPr>
            <p:ph type="sldNum" sz="quarter" idx="12"/>
          </p:nvPr>
        </p:nvSpPr>
        <p:spPr>
          <a:ln/>
        </p:spPr>
        <p:txBody>
          <a:bodyPr/>
          <a:lstStyle>
            <a:lvl1pPr>
              <a:defRPr/>
            </a:lvl1pPr>
          </a:lstStyle>
          <a:p>
            <a:pPr>
              <a:defRPr/>
            </a:pPr>
            <a:fld id="{BE24E960-E72C-4061-8128-B5B314382F50}"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4063" y="2244725"/>
            <a:ext cx="4198937"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244725"/>
            <a:ext cx="4198938"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7" name="Rectangle 6"/>
          <p:cNvSpPr>
            <a:spLocks noGrp="1" noChangeArrowheads="1"/>
          </p:cNvSpPr>
          <p:nvPr>
            <p:ph type="sldNum" sz="quarter" idx="12"/>
          </p:nvPr>
        </p:nvSpPr>
        <p:spPr>
          <a:ln/>
        </p:spPr>
        <p:txBody>
          <a:bodyPr/>
          <a:lstStyle>
            <a:lvl1pPr>
              <a:defRPr/>
            </a:lvl1pPr>
          </a:lstStyle>
          <a:p>
            <a:pPr>
              <a:defRPr/>
            </a:pPr>
            <a:fld id="{49CE915B-76A3-46C6-93E4-8EE07973652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9" name="Rectangle 6"/>
          <p:cNvSpPr>
            <a:spLocks noGrp="1" noChangeArrowheads="1"/>
          </p:cNvSpPr>
          <p:nvPr>
            <p:ph type="sldNum" sz="quarter" idx="12"/>
          </p:nvPr>
        </p:nvSpPr>
        <p:spPr>
          <a:ln/>
        </p:spPr>
        <p:txBody>
          <a:bodyPr/>
          <a:lstStyle>
            <a:lvl1pPr>
              <a:defRPr/>
            </a:lvl1pPr>
          </a:lstStyle>
          <a:p>
            <a:pPr>
              <a:defRPr/>
            </a:pPr>
            <a:fld id="{ED3854AE-7B2E-45B8-B42E-CE16688879E8}"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5" name="Rectangle 6"/>
          <p:cNvSpPr>
            <a:spLocks noGrp="1" noChangeArrowheads="1"/>
          </p:cNvSpPr>
          <p:nvPr>
            <p:ph type="sldNum" sz="quarter" idx="12"/>
          </p:nvPr>
        </p:nvSpPr>
        <p:spPr>
          <a:ln/>
        </p:spPr>
        <p:txBody>
          <a:bodyPr/>
          <a:lstStyle>
            <a:lvl1pPr>
              <a:defRPr/>
            </a:lvl1pPr>
          </a:lstStyle>
          <a:p>
            <a:pPr>
              <a:defRPr/>
            </a:pPr>
            <a:fld id="{474C1D09-7DDE-4D4D-95FF-5430C260202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4" name="Rectangle 6"/>
          <p:cNvSpPr>
            <a:spLocks noGrp="1" noChangeArrowheads="1"/>
          </p:cNvSpPr>
          <p:nvPr>
            <p:ph type="sldNum" sz="quarter" idx="12"/>
          </p:nvPr>
        </p:nvSpPr>
        <p:spPr>
          <a:ln/>
        </p:spPr>
        <p:txBody>
          <a:bodyPr/>
          <a:lstStyle>
            <a:lvl1pPr>
              <a:defRPr/>
            </a:lvl1pPr>
          </a:lstStyle>
          <a:p>
            <a:pPr>
              <a:defRPr/>
            </a:pPr>
            <a:fld id="{A4194F38-5D48-4AD7-B706-8A29E75A60E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7" name="Rectangle 6"/>
          <p:cNvSpPr>
            <a:spLocks noGrp="1" noChangeArrowheads="1"/>
          </p:cNvSpPr>
          <p:nvPr>
            <p:ph type="sldNum" sz="quarter" idx="12"/>
          </p:nvPr>
        </p:nvSpPr>
        <p:spPr>
          <a:ln/>
        </p:spPr>
        <p:txBody>
          <a:bodyPr/>
          <a:lstStyle>
            <a:lvl1pPr>
              <a:defRPr/>
            </a:lvl1pPr>
          </a:lstStyle>
          <a:p>
            <a:pPr>
              <a:defRPr/>
            </a:pPr>
            <a:fld id="{ABBD9825-86DB-4472-BD82-0475C8059A8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14,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LTE PTA Membership Meeting</a:t>
            </a:r>
            <a:endParaRPr lang="en-US" sz="1600"/>
          </a:p>
        </p:txBody>
      </p:sp>
      <p:sp>
        <p:nvSpPr>
          <p:cNvPr id="7" name="Rectangle 6"/>
          <p:cNvSpPr>
            <a:spLocks noGrp="1" noChangeArrowheads="1"/>
          </p:cNvSpPr>
          <p:nvPr>
            <p:ph type="sldNum" sz="quarter" idx="12"/>
          </p:nvPr>
        </p:nvSpPr>
        <p:spPr>
          <a:ln/>
        </p:spPr>
        <p:txBody>
          <a:bodyPr/>
          <a:lstStyle>
            <a:lvl1pPr>
              <a:defRPr/>
            </a:lvl1pPr>
          </a:lstStyle>
          <a:p>
            <a:pPr>
              <a:defRPr/>
            </a:pPr>
            <a:fld id="{4DDDE495-B30E-4879-9EB1-6576AE456E60}"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4063" y="690563"/>
            <a:ext cx="8550275" cy="1295400"/>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4063" y="2244725"/>
            <a:ext cx="8550275" cy="466407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754063" y="7254875"/>
            <a:ext cx="2095500" cy="344488"/>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0" hangingPunct="0">
              <a:defRPr sz="1600">
                <a:cs typeface="+mn-cs"/>
              </a:defRPr>
            </a:lvl1pPr>
          </a:lstStyle>
          <a:p>
            <a:pPr>
              <a:defRPr/>
            </a:pPr>
            <a:r>
              <a:rPr lang="en-US"/>
              <a:t>October 14, 2014</a:t>
            </a:r>
          </a:p>
        </p:txBody>
      </p:sp>
      <p:sp>
        <p:nvSpPr>
          <p:cNvPr id="1029" name="Rectangle 5"/>
          <p:cNvSpPr>
            <a:spLocks noGrp="1" noChangeArrowheads="1"/>
          </p:cNvSpPr>
          <p:nvPr>
            <p:ph type="ftr" sz="quarter" idx="3"/>
          </p:nvPr>
        </p:nvSpPr>
        <p:spPr bwMode="auto">
          <a:xfrm>
            <a:off x="3436938" y="7254875"/>
            <a:ext cx="3184525" cy="344488"/>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0" hangingPunct="0">
              <a:defRPr sz="1100">
                <a:cs typeface="+mn-cs"/>
              </a:defRPr>
            </a:lvl1pPr>
          </a:lstStyle>
          <a:p>
            <a:pPr>
              <a:defRPr/>
            </a:pPr>
            <a:r>
              <a:rPr lang="en-US"/>
              <a:t>LTE PTA Membership Meeting</a:t>
            </a:r>
            <a:endParaRPr lang="en-US" sz="1600"/>
          </a:p>
        </p:txBody>
      </p:sp>
      <p:sp>
        <p:nvSpPr>
          <p:cNvPr id="1030" name="Rectangle 6"/>
          <p:cNvSpPr>
            <a:spLocks noGrp="1" noChangeArrowheads="1"/>
          </p:cNvSpPr>
          <p:nvPr>
            <p:ph type="sldNum" sz="quarter" idx="4"/>
          </p:nvPr>
        </p:nvSpPr>
        <p:spPr bwMode="auto">
          <a:xfrm>
            <a:off x="7208838" y="7081838"/>
            <a:ext cx="2095500" cy="517525"/>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eaLnBrk="0" hangingPunct="0">
              <a:defRPr sz="1600">
                <a:cs typeface="+mn-cs"/>
              </a:defRPr>
            </a:lvl1pPr>
          </a:lstStyle>
          <a:p>
            <a:pPr>
              <a:defRPr/>
            </a:pPr>
            <a:fld id="{2DE54F76-5601-45BD-9ACC-53A5A4FEE24A}" type="slidenum">
              <a:rPr lang="en-US" altLang="en-US"/>
              <a:pPr>
                <a:defRPr/>
              </a:pPr>
              <a:t>‹#›</a:t>
            </a:fld>
            <a:endParaRPr lang="en-US" altLang="en-US"/>
          </a:p>
        </p:txBody>
      </p:sp>
      <p:pic>
        <p:nvPicPr>
          <p:cNvPr id="1031" name="Picture 7" descr="lte-logo"/>
          <p:cNvPicPr>
            <a:picLocks noChangeAspect="1" noChangeArrowheads="1"/>
          </p:cNvPicPr>
          <p:nvPr/>
        </p:nvPicPr>
        <p:blipFill>
          <a:blip r:embed="rId13"/>
          <a:srcRect/>
          <a:stretch>
            <a:fillRect/>
          </a:stretch>
        </p:blipFill>
        <p:spPr bwMode="auto">
          <a:xfrm>
            <a:off x="8545513" y="6303963"/>
            <a:ext cx="1233487" cy="1338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Times New Roman" pitchFamily="18" charset="0"/>
        </a:defRPr>
      </a:lvl2pPr>
      <a:lvl3pPr algn="ctr" defTabSz="1019175" rtl="0" eaLnBrk="0" fontAlgn="base" hangingPunct="0">
        <a:spcBef>
          <a:spcPct val="0"/>
        </a:spcBef>
        <a:spcAft>
          <a:spcPct val="0"/>
        </a:spcAft>
        <a:defRPr sz="4900">
          <a:solidFill>
            <a:schemeClr val="tx2"/>
          </a:solidFill>
          <a:latin typeface="Times New Roman" pitchFamily="18" charset="0"/>
        </a:defRPr>
      </a:lvl3pPr>
      <a:lvl4pPr algn="ctr" defTabSz="1019175" rtl="0" eaLnBrk="0" fontAlgn="base" hangingPunct="0">
        <a:spcBef>
          <a:spcPct val="0"/>
        </a:spcBef>
        <a:spcAft>
          <a:spcPct val="0"/>
        </a:spcAft>
        <a:defRPr sz="4900">
          <a:solidFill>
            <a:schemeClr val="tx2"/>
          </a:solidFill>
          <a:latin typeface="Times New Roman" pitchFamily="18" charset="0"/>
        </a:defRPr>
      </a:lvl4pPr>
      <a:lvl5pPr algn="ctr" defTabSz="1019175" rtl="0" eaLnBrk="0" fontAlgn="base" hangingPunct="0">
        <a:spcBef>
          <a:spcPct val="0"/>
        </a:spcBef>
        <a:spcAft>
          <a:spcPct val="0"/>
        </a:spcAft>
        <a:defRPr sz="4900">
          <a:solidFill>
            <a:schemeClr val="tx2"/>
          </a:solidFill>
          <a:latin typeface="Times New Roman" pitchFamily="18" charset="0"/>
        </a:defRPr>
      </a:lvl5pPr>
      <a:lvl6pPr marL="457200" algn="ctr" defTabSz="1019175" rtl="0" eaLnBrk="0" fontAlgn="base" hangingPunct="0">
        <a:spcBef>
          <a:spcPct val="0"/>
        </a:spcBef>
        <a:spcAft>
          <a:spcPct val="0"/>
        </a:spcAft>
        <a:defRPr sz="4900">
          <a:solidFill>
            <a:schemeClr val="tx2"/>
          </a:solidFill>
          <a:latin typeface="Times New Roman" pitchFamily="18" charset="0"/>
        </a:defRPr>
      </a:lvl6pPr>
      <a:lvl7pPr marL="914400" algn="ctr" defTabSz="1019175" rtl="0" eaLnBrk="0" fontAlgn="base" hangingPunct="0">
        <a:spcBef>
          <a:spcPct val="0"/>
        </a:spcBef>
        <a:spcAft>
          <a:spcPct val="0"/>
        </a:spcAft>
        <a:defRPr sz="4900">
          <a:solidFill>
            <a:schemeClr val="tx2"/>
          </a:solidFill>
          <a:latin typeface="Times New Roman" pitchFamily="18" charset="0"/>
        </a:defRPr>
      </a:lvl7pPr>
      <a:lvl8pPr marL="1371600" algn="ctr" defTabSz="1019175" rtl="0" eaLnBrk="0" fontAlgn="base" hangingPunct="0">
        <a:spcBef>
          <a:spcPct val="0"/>
        </a:spcBef>
        <a:spcAft>
          <a:spcPct val="0"/>
        </a:spcAft>
        <a:defRPr sz="4900">
          <a:solidFill>
            <a:schemeClr val="tx2"/>
          </a:solidFill>
          <a:latin typeface="Times New Roman" pitchFamily="18" charset="0"/>
        </a:defRPr>
      </a:lvl8pPr>
      <a:lvl9pPr marL="1828800" algn="ctr" defTabSz="1019175" rtl="0" eaLnBrk="0" fontAlgn="base" hangingPunct="0">
        <a:spcBef>
          <a:spcPct val="0"/>
        </a:spcBef>
        <a:spcAft>
          <a:spcPct val="0"/>
        </a:spcAft>
        <a:defRPr sz="4900">
          <a:solidFill>
            <a:schemeClr val="tx2"/>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eaLnBrk="0" fontAlgn="base" hangingPunct="0">
        <a:spcBef>
          <a:spcPct val="20000"/>
        </a:spcBef>
        <a:spcAft>
          <a:spcPct val="0"/>
        </a:spcAft>
        <a:buChar char="»"/>
        <a:defRPr sz="2200">
          <a:solidFill>
            <a:schemeClr val="tx1"/>
          </a:solidFill>
          <a:latin typeface="+mn-lt"/>
        </a:defRPr>
      </a:lvl6pPr>
      <a:lvl7pPr marL="3206750" indent="-254000" algn="l" defTabSz="1019175" rtl="0" eaLnBrk="0" fontAlgn="base" hangingPunct="0">
        <a:spcBef>
          <a:spcPct val="20000"/>
        </a:spcBef>
        <a:spcAft>
          <a:spcPct val="0"/>
        </a:spcAft>
        <a:buChar char="»"/>
        <a:defRPr sz="2200">
          <a:solidFill>
            <a:schemeClr val="tx1"/>
          </a:solidFill>
          <a:latin typeface="+mn-lt"/>
        </a:defRPr>
      </a:lvl7pPr>
      <a:lvl8pPr marL="3663950" indent="-254000" algn="l" defTabSz="1019175" rtl="0" eaLnBrk="0" fontAlgn="base" hangingPunct="0">
        <a:spcBef>
          <a:spcPct val="20000"/>
        </a:spcBef>
        <a:spcAft>
          <a:spcPct val="0"/>
        </a:spcAft>
        <a:buChar char="»"/>
        <a:defRPr sz="2200">
          <a:solidFill>
            <a:schemeClr val="tx1"/>
          </a:solidFill>
          <a:latin typeface="+mn-lt"/>
        </a:defRPr>
      </a:lvl8pPr>
      <a:lvl9pPr marL="4121150" indent="-254000" algn="l" defTabSz="1019175" rtl="0" eaLnBrk="0" fontAlgn="base" hangingPunct="0">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lte.my-pta.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69925" y="1554163"/>
            <a:ext cx="8550275" cy="3454400"/>
          </a:xfrm>
        </p:spPr>
        <p:txBody>
          <a:bodyPr/>
          <a:lstStyle/>
          <a:p>
            <a:r>
              <a:rPr lang="en-US" altLang="en-US" sz="2700" b="1" smtClean="0"/>
              <a:t>LAKE TRAVIS ELEMENTARY PTA</a:t>
            </a:r>
            <a:br>
              <a:rPr lang="en-US" altLang="en-US" sz="2700" b="1" smtClean="0"/>
            </a:br>
            <a:r>
              <a:rPr lang="en-US" altLang="en-US" sz="2700" b="1" smtClean="0"/>
              <a:t/>
            </a:r>
            <a:br>
              <a:rPr lang="en-US" altLang="en-US" sz="2700" b="1" smtClean="0"/>
            </a:br>
            <a:r>
              <a:rPr lang="en-US" altLang="en-US" sz="3600" b="1" i="1" smtClean="0"/>
              <a:t>Membership Meeting</a:t>
            </a:r>
            <a:r>
              <a:rPr lang="en-US" altLang="en-US" sz="2700" b="1" i="1" smtClean="0"/>
              <a:t/>
            </a:r>
            <a:br>
              <a:rPr lang="en-US" altLang="en-US" sz="2700" b="1" i="1" smtClean="0"/>
            </a:br>
            <a:r>
              <a:rPr lang="en-US" altLang="en-US" sz="2700" b="1" i="1" smtClean="0"/>
              <a:t/>
            </a:r>
            <a:br>
              <a:rPr lang="en-US" altLang="en-US" sz="2700" b="1" i="1" smtClean="0"/>
            </a:br>
            <a:r>
              <a:rPr lang="en-US" altLang="en-US" sz="2700" b="1" i="1" smtClean="0"/>
              <a:t>Tuesday, October 13, 2015</a:t>
            </a:r>
            <a:br>
              <a:rPr lang="en-US" altLang="en-US" sz="2700" b="1" i="1" smtClean="0"/>
            </a:br>
            <a:r>
              <a:rPr lang="en-US" altLang="en-US" sz="2700" b="1" i="1" smtClean="0"/>
              <a:t>Lake Travis Elementary School</a:t>
            </a:r>
            <a:br>
              <a:rPr lang="en-US" altLang="en-US" sz="2700" b="1" i="1" smtClean="0"/>
            </a:br>
            <a:r>
              <a:rPr lang="en-US" altLang="en-US" sz="2700" b="1" smtClean="0"/>
              <a:t/>
            </a:r>
            <a:br>
              <a:rPr lang="en-US" altLang="en-US" sz="2700" b="1" smtClean="0"/>
            </a:br>
            <a:r>
              <a:rPr lang="en-US" altLang="en-US" sz="2700" b="1" i="1" smtClean="0"/>
              <a:t>Call to Order - 6:00 p.m.</a:t>
            </a:r>
            <a:endParaRPr lang="en-US" altLang="en-US" sz="2200" smtClean="0"/>
          </a:p>
        </p:txBody>
      </p:sp>
      <p:sp>
        <p:nvSpPr>
          <p:cNvPr id="15362" name="Rectangle 3"/>
          <p:cNvSpPr>
            <a:spLocks noGrp="1" noChangeArrowheads="1"/>
          </p:cNvSpPr>
          <p:nvPr>
            <p:ph type="subTitle" idx="1"/>
          </p:nvPr>
        </p:nvSpPr>
        <p:spPr>
          <a:xfrm>
            <a:off x="1508125" y="4491038"/>
            <a:ext cx="7042150" cy="1900237"/>
          </a:xfrm>
        </p:spPr>
        <p:txBody>
          <a:bodyPr/>
          <a:lstStyle/>
          <a:p>
            <a:pPr algn="l">
              <a:buFontTx/>
              <a:buChar char="•"/>
            </a:pPr>
            <a:endParaRPr lang="en-US" altLang="en-US" sz="2000" b="1" smtClean="0"/>
          </a:p>
          <a:p>
            <a:endParaRPr lang="en-US" altLang="en-US"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30722" name="Rectangle 2"/>
          <p:cNvSpPr>
            <a:spLocks noGrp="1" noChangeArrowheads="1"/>
          </p:cNvSpPr>
          <p:nvPr>
            <p:ph type="title"/>
          </p:nvPr>
        </p:nvSpPr>
        <p:spPr/>
        <p:txBody>
          <a:bodyPr/>
          <a:lstStyle/>
          <a:p>
            <a:r>
              <a:rPr lang="en-US" altLang="en-US" sz="3100" b="1" smtClean="0"/>
              <a:t>Report of Membership</a:t>
            </a:r>
            <a:br>
              <a:rPr lang="en-US" altLang="en-US" sz="3100" b="1" smtClean="0"/>
            </a:br>
            <a:r>
              <a:rPr lang="en-US" altLang="en-US" sz="2700" b="1" i="1" smtClean="0"/>
              <a:t>- Jennifer Forke</a:t>
            </a:r>
            <a:br>
              <a:rPr lang="en-US" altLang="en-US" sz="2700" b="1" i="1" smtClean="0"/>
            </a:br>
            <a:endParaRPr lang="en-US" altLang="en-US" sz="3100" b="1" smtClean="0"/>
          </a:p>
        </p:txBody>
      </p:sp>
      <p:sp>
        <p:nvSpPr>
          <p:cNvPr id="34820" name="Rectangle 3"/>
          <p:cNvSpPr>
            <a:spLocks noGrp="1" noChangeArrowheads="1"/>
          </p:cNvSpPr>
          <p:nvPr>
            <p:ph type="body" idx="1"/>
          </p:nvPr>
        </p:nvSpPr>
        <p:spPr>
          <a:xfrm>
            <a:off x="762000" y="1600200"/>
            <a:ext cx="8550275" cy="5638800"/>
          </a:xfrm>
        </p:spPr>
        <p:txBody>
          <a:bodyPr/>
          <a:lstStyle/>
          <a:p>
            <a:pPr>
              <a:lnSpc>
                <a:spcPct val="150000"/>
              </a:lnSpc>
              <a:defRPr/>
            </a:pPr>
            <a:r>
              <a:rPr lang="en-US" altLang="en-US" sz="2800" u="sng" dirty="0" smtClean="0"/>
              <a:t>2015-2016 Membership Drive Totals</a:t>
            </a:r>
            <a:endParaRPr lang="en-US" altLang="en-US" sz="3300" i="1" dirty="0" smtClean="0"/>
          </a:p>
          <a:p>
            <a:pPr marL="509588" lvl="1" indent="0">
              <a:buFontTx/>
              <a:buNone/>
              <a:defRPr/>
            </a:pPr>
            <a:r>
              <a:rPr lang="en-US" altLang="en-US" sz="2200" dirty="0" smtClean="0"/>
              <a:t>--  Total Members:  </a:t>
            </a:r>
            <a:r>
              <a:rPr lang="en-US" altLang="en-US" sz="2200" b="1" dirty="0" smtClean="0"/>
              <a:t>153</a:t>
            </a:r>
          </a:p>
          <a:p>
            <a:pPr lvl="1">
              <a:buFontTx/>
              <a:buNone/>
              <a:defRPr/>
            </a:pPr>
            <a:r>
              <a:rPr lang="en-US" altLang="en-US" sz="2200" dirty="0" smtClean="0"/>
              <a:t>--  Membership cards are being distributed in Tuesday folders</a:t>
            </a:r>
          </a:p>
          <a:p>
            <a:pPr lvl="1">
              <a:buFontTx/>
              <a:buNone/>
              <a:defRPr/>
            </a:pPr>
            <a:r>
              <a:rPr lang="en-US" altLang="en-US" sz="2200" dirty="0"/>
              <a:t>	</a:t>
            </a:r>
            <a:r>
              <a:rPr lang="en-US" altLang="en-US" sz="2200" dirty="0" smtClean="0"/>
              <a:t>and member discount information is available online.</a:t>
            </a:r>
          </a:p>
          <a:p>
            <a:pPr marL="522288" indent="-457200">
              <a:defRPr/>
            </a:pPr>
            <a:r>
              <a:rPr lang="en-US" altLang="en-US" sz="2700" u="sng" dirty="0" smtClean="0"/>
              <a:t>Grade Level participation to date</a:t>
            </a:r>
          </a:p>
          <a:p>
            <a:pPr marL="1412875" lvl="2" indent="-457200">
              <a:buFont typeface="Wingdings" panose="05000000000000000000" pitchFamily="2" charset="2"/>
              <a:buChar char="q"/>
              <a:defRPr/>
            </a:pPr>
            <a:r>
              <a:rPr lang="en-US" altLang="en-US" sz="1800" dirty="0" smtClean="0"/>
              <a:t>Pre-k		7%</a:t>
            </a:r>
          </a:p>
          <a:p>
            <a:pPr marL="1412875" lvl="2" indent="-457200">
              <a:buFont typeface="Wingdings" panose="05000000000000000000" pitchFamily="2" charset="2"/>
              <a:buChar char="q"/>
              <a:defRPr/>
            </a:pPr>
            <a:r>
              <a:rPr lang="en-US" altLang="en-US" sz="1800" dirty="0" smtClean="0"/>
              <a:t>Kinder	16%</a:t>
            </a:r>
          </a:p>
          <a:p>
            <a:pPr marL="1412875" lvl="2" indent="-457200">
              <a:buFont typeface="Wingdings" panose="05000000000000000000" pitchFamily="2" charset="2"/>
              <a:buChar char="q"/>
              <a:defRPr/>
            </a:pPr>
            <a:r>
              <a:rPr lang="en-US" altLang="en-US" sz="1800" dirty="0" smtClean="0"/>
              <a:t>1</a:t>
            </a:r>
            <a:r>
              <a:rPr lang="en-US" altLang="en-US" sz="1800" baseline="30000" dirty="0" smtClean="0"/>
              <a:t>st		</a:t>
            </a:r>
            <a:r>
              <a:rPr lang="en-US" altLang="en-US" sz="1800" dirty="0" smtClean="0"/>
              <a:t>18%</a:t>
            </a:r>
          </a:p>
          <a:p>
            <a:pPr marL="1412875" lvl="2" indent="-457200">
              <a:buFont typeface="Wingdings" panose="05000000000000000000" pitchFamily="2" charset="2"/>
              <a:buChar char="q"/>
              <a:defRPr/>
            </a:pPr>
            <a:r>
              <a:rPr lang="en-US" altLang="en-US" sz="1800" dirty="0" smtClean="0"/>
              <a:t>2</a:t>
            </a:r>
            <a:r>
              <a:rPr lang="en-US" altLang="en-US" sz="1800" baseline="30000" dirty="0" smtClean="0"/>
              <a:t>nd		</a:t>
            </a:r>
            <a:r>
              <a:rPr lang="en-US" altLang="en-US" sz="1800" dirty="0" smtClean="0"/>
              <a:t>18%</a:t>
            </a:r>
          </a:p>
          <a:p>
            <a:pPr marL="1412875" lvl="2" indent="-457200">
              <a:buFont typeface="Wingdings" panose="05000000000000000000" pitchFamily="2" charset="2"/>
              <a:buChar char="q"/>
              <a:defRPr/>
            </a:pPr>
            <a:r>
              <a:rPr lang="en-US" altLang="en-US" sz="1800" dirty="0" smtClean="0"/>
              <a:t>3</a:t>
            </a:r>
            <a:r>
              <a:rPr lang="en-US" altLang="en-US" sz="1800" baseline="30000" dirty="0" smtClean="0"/>
              <a:t>rd		</a:t>
            </a:r>
            <a:r>
              <a:rPr lang="en-US" altLang="en-US" sz="1800" dirty="0" smtClean="0"/>
              <a:t>18%</a:t>
            </a:r>
          </a:p>
          <a:p>
            <a:pPr marL="1412875" lvl="2" indent="-457200">
              <a:buFont typeface="Wingdings" panose="05000000000000000000" pitchFamily="2" charset="2"/>
              <a:buChar char="q"/>
              <a:defRPr/>
            </a:pPr>
            <a:r>
              <a:rPr lang="en-US" altLang="en-US" sz="1800" dirty="0" smtClean="0"/>
              <a:t>4</a:t>
            </a:r>
            <a:r>
              <a:rPr lang="en-US" altLang="en-US" sz="1800" baseline="30000" dirty="0" smtClean="0"/>
              <a:t>th		</a:t>
            </a:r>
            <a:r>
              <a:rPr lang="en-US" altLang="en-US" sz="1800" dirty="0" smtClean="0"/>
              <a:t>14%</a:t>
            </a:r>
          </a:p>
          <a:p>
            <a:pPr marL="1412875" lvl="2" indent="-457200">
              <a:buFont typeface="Wingdings" panose="05000000000000000000" pitchFamily="2" charset="2"/>
              <a:buChar char="q"/>
              <a:defRPr/>
            </a:pPr>
            <a:r>
              <a:rPr lang="en-US" altLang="en-US" sz="1800" dirty="0" smtClean="0"/>
              <a:t>5</a:t>
            </a:r>
            <a:r>
              <a:rPr lang="en-US" altLang="en-US" sz="1800" baseline="30000" dirty="0" smtClean="0"/>
              <a:t>th		</a:t>
            </a:r>
            <a:r>
              <a:rPr lang="en-US" altLang="en-US" sz="1800" dirty="0" smtClean="0"/>
              <a:t>28%</a:t>
            </a:r>
            <a:endParaRPr lang="en-US" altLang="en-US" sz="1800" dirty="0"/>
          </a:p>
          <a:p>
            <a:pPr marL="966788" lvl="1" indent="-457200">
              <a:defRPr/>
            </a:pPr>
            <a:r>
              <a:rPr lang="en-US" altLang="en-US" sz="2200" dirty="0" smtClean="0"/>
              <a:t>Grades </a:t>
            </a:r>
            <a:r>
              <a:rPr lang="en-US" altLang="en-US" sz="2200" dirty="0"/>
              <a:t>@</a:t>
            </a:r>
            <a:r>
              <a:rPr lang="en-US" altLang="en-US" sz="2200" dirty="0" smtClean="0"/>
              <a:t> 50% participation earn popsicle party.</a:t>
            </a:r>
          </a:p>
          <a:p>
            <a:pPr marL="509588" lvl="1" indent="0">
              <a:buFontTx/>
              <a:buNone/>
              <a:defRPr/>
            </a:pPr>
            <a:r>
              <a:rPr lang="en-US" altLang="en-US" sz="2200" dirty="0"/>
              <a:t> </a:t>
            </a:r>
            <a:r>
              <a:rPr lang="en-US" altLang="en-US" sz="2200" dirty="0" smtClean="0"/>
              <a:t>      Contest ends </a:t>
            </a:r>
            <a:r>
              <a:rPr lang="en-US" altLang="en-US" sz="2200" dirty="0"/>
              <a:t>s</a:t>
            </a:r>
            <a:r>
              <a:rPr lang="en-US" altLang="en-US" sz="2200" dirty="0" smtClean="0"/>
              <a:t>oon!</a:t>
            </a:r>
          </a:p>
        </p:txBody>
      </p:sp>
      <p:sp>
        <p:nvSpPr>
          <p:cNvPr id="30724"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32770" name="Rectangle 2"/>
          <p:cNvSpPr>
            <a:spLocks noGrp="1" noChangeArrowheads="1"/>
          </p:cNvSpPr>
          <p:nvPr>
            <p:ph type="title"/>
          </p:nvPr>
        </p:nvSpPr>
        <p:spPr>
          <a:xfrm>
            <a:off x="762000" y="457200"/>
            <a:ext cx="8550275" cy="1295400"/>
          </a:xfrm>
        </p:spPr>
        <p:txBody>
          <a:bodyPr/>
          <a:lstStyle/>
          <a:p>
            <a:r>
              <a:rPr lang="en-US" altLang="en-US" sz="3000" b="1" smtClean="0"/>
              <a:t>REPORT OF VICE PRESIDENT, FUNDRAISING</a:t>
            </a:r>
            <a:r>
              <a:rPr lang="en-US" altLang="en-US" sz="3100" b="1" smtClean="0"/>
              <a:t/>
            </a:r>
            <a:br>
              <a:rPr lang="en-US" altLang="en-US" sz="3100" b="1" smtClean="0"/>
            </a:br>
            <a:r>
              <a:rPr lang="en-US" altLang="en-US" sz="2700" b="1" i="1" smtClean="0"/>
              <a:t>- Tiffany Kerr</a:t>
            </a:r>
            <a:endParaRPr lang="en-US" altLang="en-US" sz="2500" b="1" smtClean="0"/>
          </a:p>
        </p:txBody>
      </p:sp>
      <p:sp>
        <p:nvSpPr>
          <p:cNvPr id="23556" name="Rectangle 3"/>
          <p:cNvSpPr>
            <a:spLocks noGrp="1" noChangeArrowheads="1"/>
          </p:cNvSpPr>
          <p:nvPr>
            <p:ph type="body" idx="1"/>
          </p:nvPr>
        </p:nvSpPr>
        <p:spPr>
          <a:xfrm>
            <a:off x="762000" y="1981200"/>
            <a:ext cx="8550275" cy="5257800"/>
          </a:xfrm>
        </p:spPr>
        <p:txBody>
          <a:bodyPr/>
          <a:lstStyle/>
          <a:p>
            <a:pPr marL="0" indent="0">
              <a:buFontTx/>
              <a:buNone/>
              <a:defRPr/>
            </a:pPr>
            <a:endParaRPr lang="en-US" altLang="en-US" sz="2800" baseline="30000" dirty="0" smtClean="0"/>
          </a:p>
          <a:p>
            <a:pPr>
              <a:defRPr/>
            </a:pPr>
            <a:r>
              <a:rPr lang="en-US" altLang="en-US" sz="2800" dirty="0" smtClean="0"/>
              <a:t>SPIRIT NIGHT – October 21st @ </a:t>
            </a:r>
            <a:r>
              <a:rPr lang="en-US" altLang="en-US" sz="2800" dirty="0" err="1" smtClean="0"/>
              <a:t>Fuddrucker’s</a:t>
            </a:r>
            <a:endParaRPr lang="en-US" altLang="en-US" sz="2800" dirty="0" smtClean="0"/>
          </a:p>
          <a:p>
            <a:pPr>
              <a:defRPr/>
            </a:pPr>
            <a:r>
              <a:rPr lang="en-US" altLang="en-US" sz="2800" dirty="0" smtClean="0"/>
              <a:t>TRACK &amp; FIELD – October 21</a:t>
            </a:r>
            <a:r>
              <a:rPr lang="en-US" altLang="en-US" sz="2800" baseline="30000" dirty="0" smtClean="0"/>
              <a:t>st</a:t>
            </a:r>
            <a:r>
              <a:rPr lang="en-US" altLang="en-US" sz="2800" dirty="0" smtClean="0"/>
              <a:t> – 23</a:t>
            </a:r>
            <a:r>
              <a:rPr lang="en-US" altLang="en-US" sz="2800" baseline="30000" dirty="0" smtClean="0"/>
              <a:t>rd</a:t>
            </a:r>
            <a:r>
              <a:rPr lang="en-US" altLang="en-US" sz="2800" dirty="0" smtClean="0"/>
              <a:t> </a:t>
            </a:r>
          </a:p>
          <a:p>
            <a:pPr>
              <a:defRPr/>
            </a:pPr>
            <a:r>
              <a:rPr lang="en-US" altLang="en-US" sz="2800" dirty="0" smtClean="0"/>
              <a:t>SCHOOL STORE – October 23</a:t>
            </a:r>
            <a:r>
              <a:rPr lang="en-US" altLang="en-US" sz="2800" baseline="30000" dirty="0" smtClean="0"/>
              <a:t>rd</a:t>
            </a:r>
            <a:r>
              <a:rPr lang="en-US" altLang="en-US" sz="2800" dirty="0" smtClean="0"/>
              <a:t> </a:t>
            </a:r>
          </a:p>
          <a:p>
            <a:pPr>
              <a:defRPr/>
            </a:pPr>
            <a:r>
              <a:rPr lang="en-US" altLang="en-US" sz="2800" dirty="0" smtClean="0"/>
              <a:t>FUN RUN – October 24</a:t>
            </a:r>
            <a:r>
              <a:rPr lang="en-US" altLang="en-US" sz="2800" baseline="30000" dirty="0" smtClean="0"/>
              <a:t>th</a:t>
            </a:r>
            <a:r>
              <a:rPr lang="en-US" altLang="en-US" sz="2800" dirty="0" smtClean="0"/>
              <a:t> @ 10:00 AM</a:t>
            </a:r>
          </a:p>
          <a:p>
            <a:pPr>
              <a:spcAft>
                <a:spcPts val="600"/>
              </a:spcAft>
              <a:defRPr/>
            </a:pPr>
            <a:r>
              <a:rPr lang="en-US" altLang="en-US" sz="2900" dirty="0" smtClean="0"/>
              <a:t>CARNIVAL – April 9</a:t>
            </a:r>
            <a:r>
              <a:rPr lang="en-US" altLang="en-US" sz="2900" baseline="30000" dirty="0" smtClean="0"/>
              <a:t>th</a:t>
            </a:r>
            <a:r>
              <a:rPr lang="en-US" altLang="en-US" sz="2900" dirty="0" smtClean="0"/>
              <a:t> </a:t>
            </a:r>
          </a:p>
        </p:txBody>
      </p:sp>
      <p:sp>
        <p:nvSpPr>
          <p:cNvPr id="32772"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altLang="en-US" smtClean="0"/>
              <a:t>FUN RUN</a:t>
            </a:r>
          </a:p>
        </p:txBody>
      </p:sp>
      <p:sp>
        <p:nvSpPr>
          <p:cNvPr id="34818" name="Content Placeholder 2"/>
          <p:cNvSpPr>
            <a:spLocks noGrp="1"/>
          </p:cNvSpPr>
          <p:nvPr>
            <p:ph idx="1"/>
          </p:nvPr>
        </p:nvSpPr>
        <p:spPr/>
        <p:txBody>
          <a:bodyPr/>
          <a:lstStyle/>
          <a:p>
            <a:pPr eaLnBrk="1" hangingPunct="1">
              <a:lnSpc>
                <a:spcPct val="150000"/>
              </a:lnSpc>
              <a:buFont typeface="Wingdings" pitchFamily="2" charset="2"/>
              <a:buChar char="Ø"/>
            </a:pPr>
            <a:r>
              <a:rPr lang="en-US" altLang="en-US" b="1" i="1" u="sng" smtClean="0">
                <a:solidFill>
                  <a:srgbClr val="FF0000"/>
                </a:solidFill>
              </a:rPr>
              <a:t>Who</a:t>
            </a:r>
            <a:r>
              <a:rPr lang="en-US" altLang="en-US" sz="3200" smtClean="0"/>
              <a:t>  	Everybody!</a:t>
            </a:r>
            <a:endParaRPr lang="en-US" altLang="en-US" sz="3200" b="1" i="1" smtClean="0"/>
          </a:p>
          <a:p>
            <a:pPr eaLnBrk="1" hangingPunct="1">
              <a:lnSpc>
                <a:spcPct val="150000"/>
              </a:lnSpc>
              <a:buFont typeface="Wingdings" pitchFamily="2" charset="2"/>
              <a:buChar char="Ø"/>
            </a:pPr>
            <a:r>
              <a:rPr lang="en-US" altLang="en-US" sz="3200" b="1" i="1" u="sng" smtClean="0">
                <a:solidFill>
                  <a:srgbClr val="FF0000"/>
                </a:solidFill>
              </a:rPr>
              <a:t>What</a:t>
            </a:r>
            <a:r>
              <a:rPr lang="en-US" altLang="en-US" sz="3200" smtClean="0"/>
              <a:t>	FUN RUN fundraiser</a:t>
            </a:r>
          </a:p>
          <a:p>
            <a:pPr eaLnBrk="1" hangingPunct="1">
              <a:lnSpc>
                <a:spcPct val="150000"/>
              </a:lnSpc>
              <a:buFont typeface="Wingdings" pitchFamily="2" charset="2"/>
              <a:buChar char="Ø"/>
            </a:pPr>
            <a:r>
              <a:rPr lang="en-US" altLang="en-US" sz="3200" b="1" i="1" u="sng" smtClean="0">
                <a:solidFill>
                  <a:srgbClr val="FF0000"/>
                </a:solidFill>
              </a:rPr>
              <a:t>Where</a:t>
            </a:r>
            <a:r>
              <a:rPr lang="en-US" altLang="en-US" sz="3200" smtClean="0"/>
              <a:t>	School Grounds</a:t>
            </a:r>
          </a:p>
          <a:p>
            <a:pPr eaLnBrk="1" hangingPunct="1">
              <a:lnSpc>
                <a:spcPct val="150000"/>
              </a:lnSpc>
              <a:buFont typeface="Wingdings" pitchFamily="2" charset="2"/>
              <a:buChar char="Ø"/>
            </a:pPr>
            <a:r>
              <a:rPr lang="en-US" altLang="en-US" sz="3200" b="1" i="1" u="sng" smtClean="0">
                <a:solidFill>
                  <a:srgbClr val="FF0000"/>
                </a:solidFill>
              </a:rPr>
              <a:t>When</a:t>
            </a:r>
            <a:r>
              <a:rPr lang="en-US" altLang="en-US" sz="3200" b="1" i="1" smtClean="0"/>
              <a:t>	</a:t>
            </a:r>
            <a:r>
              <a:rPr lang="en-US" altLang="en-US" sz="3200" smtClean="0"/>
              <a:t>Saturday, October 24</a:t>
            </a:r>
            <a:r>
              <a:rPr lang="en-US" altLang="en-US" sz="3200" baseline="30000" smtClean="0"/>
              <a:t>th</a:t>
            </a:r>
            <a:r>
              <a:rPr lang="en-US" altLang="en-US" sz="3200" smtClean="0"/>
              <a:t> </a:t>
            </a:r>
            <a:r>
              <a:rPr lang="en-US" altLang="en-US" sz="2800" smtClean="0"/>
              <a:t>at 10:00 a.m.</a:t>
            </a:r>
            <a:endParaRPr lang="en-US" altLang="en-US" sz="2800" b="1" i="1" smtClean="0"/>
          </a:p>
          <a:p>
            <a:pPr eaLnBrk="1" hangingPunct="1">
              <a:buFont typeface="Wingdings" pitchFamily="2" charset="2"/>
              <a:buChar char="Ø"/>
            </a:pPr>
            <a:r>
              <a:rPr lang="en-US" altLang="en-US" sz="3200" b="1" i="1" u="sng" smtClean="0">
                <a:solidFill>
                  <a:srgbClr val="FF0000"/>
                </a:solidFill>
              </a:rPr>
              <a:t>Why</a:t>
            </a:r>
            <a:r>
              <a:rPr lang="en-US" altLang="en-US" sz="3200" smtClean="0"/>
              <a:t>	Raise $ to support our school!</a:t>
            </a:r>
            <a:endParaRPr lang="en-US" altLang="en-US" smtClean="0"/>
          </a:p>
          <a:p>
            <a:pPr eaLnBrk="1" hangingPunct="1">
              <a:buFont typeface="Wingdings" pitchFamily="2" charset="2"/>
              <a:buChar char="ü"/>
            </a:pPr>
            <a:endParaRPr lang="en-US" altLang="en-US" smtClean="0"/>
          </a:p>
        </p:txBody>
      </p:sp>
      <p:sp>
        <p:nvSpPr>
          <p:cNvPr id="34819" name="Date Placeholder 1"/>
          <p:cNvSpPr>
            <a:spLocks noGrp="1"/>
          </p:cNvSpPr>
          <p:nvPr>
            <p:ph type="dt" sz="quarter" idx="10"/>
          </p:nvPr>
        </p:nvSpPr>
        <p:spPr>
          <a:noFill/>
        </p:spPr>
        <p:txBody>
          <a:bodyPr/>
          <a:lstStyle/>
          <a:p>
            <a:r>
              <a:rPr lang="en-US" altLang="en-US" smtClean="0">
                <a:cs typeface="Arial" charset="0"/>
              </a:rPr>
              <a:t>October 13, 2015</a:t>
            </a:r>
          </a:p>
        </p:txBody>
      </p:sp>
      <p:sp>
        <p:nvSpPr>
          <p:cNvPr id="34820" name="Footer Placeholder 2"/>
          <p:cNvSpPr>
            <a:spLocks noGrp="1"/>
          </p:cNvSpPr>
          <p:nvPr>
            <p:ph type="ftr" sz="quarter" idx="11"/>
          </p:nvPr>
        </p:nvSpPr>
        <p:spPr>
          <a:noFill/>
        </p:spPr>
        <p:txBody>
          <a:bodyPr/>
          <a:lstStyle/>
          <a:p>
            <a:r>
              <a:rPr lang="en-US" altLang="en-US" smtClean="0">
                <a:cs typeface="Arial" charset="0"/>
              </a:rPr>
              <a:t>LTE PTA Membership Meeting</a:t>
            </a:r>
            <a:endParaRPr lang="en-US" altLang="en-US" sz="1600" smtClean="0">
              <a:cs typeface="Arial" charset="0"/>
            </a:endParaRPr>
          </a:p>
        </p:txBody>
      </p:sp>
      <p:pic>
        <p:nvPicPr>
          <p:cNvPr id="34821" name="Picture 3"/>
          <p:cNvPicPr>
            <a:picLocks noChangeAspect="1"/>
          </p:cNvPicPr>
          <p:nvPr/>
        </p:nvPicPr>
        <p:blipFill>
          <a:blip r:embed="rId2"/>
          <a:srcRect/>
          <a:stretch>
            <a:fillRect/>
          </a:stretch>
        </p:blipFill>
        <p:spPr bwMode="auto">
          <a:xfrm>
            <a:off x="787400" y="412750"/>
            <a:ext cx="1614488" cy="1851025"/>
          </a:xfrm>
          <a:prstGeom prst="rect">
            <a:avLst/>
          </a:prstGeom>
          <a:noFill/>
          <a:ln w="9525">
            <a:noFill/>
            <a:miter lim="800000"/>
            <a:headEnd/>
            <a:tailEnd/>
          </a:ln>
        </p:spPr>
      </p:pic>
      <p:pic>
        <p:nvPicPr>
          <p:cNvPr id="34822" name="Picture 4"/>
          <p:cNvPicPr>
            <a:picLocks noChangeAspect="1"/>
          </p:cNvPicPr>
          <p:nvPr/>
        </p:nvPicPr>
        <p:blipFill>
          <a:blip r:embed="rId3"/>
          <a:srcRect/>
          <a:stretch>
            <a:fillRect/>
          </a:stretch>
        </p:blipFill>
        <p:spPr bwMode="auto">
          <a:xfrm>
            <a:off x="7467600" y="412750"/>
            <a:ext cx="1131888" cy="181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609600" y="1676400"/>
            <a:ext cx="8550275" cy="5105400"/>
          </a:xfrm>
        </p:spPr>
        <p:txBody>
          <a:bodyPr/>
          <a:lstStyle/>
          <a:p>
            <a:pPr>
              <a:spcBef>
                <a:spcPct val="0"/>
              </a:spcBef>
              <a:spcAft>
                <a:spcPts val="1200"/>
              </a:spcAft>
              <a:buFont typeface="Wingdings" panose="05000000000000000000" pitchFamily="2" charset="2"/>
              <a:buChar char="Ø"/>
              <a:defRPr/>
            </a:pPr>
            <a:r>
              <a:rPr lang="en-US" altLang="en-US" sz="2600" dirty="0" smtClean="0"/>
              <a:t>If you can't come, you can still participate &amp; win prizes! </a:t>
            </a:r>
          </a:p>
          <a:p>
            <a:pPr>
              <a:spcBef>
                <a:spcPct val="0"/>
              </a:spcBef>
              <a:spcAft>
                <a:spcPts val="1200"/>
              </a:spcAft>
              <a:buFont typeface="Wingdings" panose="05000000000000000000" pitchFamily="2" charset="2"/>
              <a:buChar char="Ø"/>
              <a:defRPr/>
            </a:pPr>
            <a:r>
              <a:rPr lang="en-US" altLang="en-US" sz="2600" dirty="0" smtClean="0"/>
              <a:t>Register at</a:t>
            </a:r>
            <a:r>
              <a:rPr lang="en-US" altLang="en-US" sz="2600" b="1" dirty="0" smtClean="0"/>
              <a:t> </a:t>
            </a:r>
            <a:r>
              <a:rPr lang="en-US" altLang="en-US" sz="2600" dirty="0" smtClean="0"/>
              <a:t> </a:t>
            </a:r>
            <a:r>
              <a:rPr lang="en-US" altLang="en-US" sz="2600" u="sng" dirty="0" smtClean="0">
                <a:solidFill>
                  <a:schemeClr val="accent2"/>
                </a:solidFill>
              </a:rPr>
              <a:t>http://www.thegetmovincrew.com/</a:t>
            </a:r>
          </a:p>
          <a:p>
            <a:pPr>
              <a:spcBef>
                <a:spcPct val="0"/>
              </a:spcBef>
              <a:spcAft>
                <a:spcPts val="1200"/>
              </a:spcAft>
              <a:buFont typeface="Wingdings" panose="05000000000000000000" pitchFamily="2" charset="2"/>
              <a:buChar char="Ø"/>
              <a:defRPr/>
            </a:pPr>
            <a:r>
              <a:rPr lang="en-US" altLang="en-US" sz="2600" dirty="0" smtClean="0"/>
              <a:t>Online Donations </a:t>
            </a:r>
            <a:r>
              <a:rPr lang="en-US" altLang="en-US" sz="2600" i="1" dirty="0" smtClean="0"/>
              <a:t>(subject to a small fee)</a:t>
            </a:r>
          </a:p>
          <a:p>
            <a:pPr>
              <a:spcBef>
                <a:spcPct val="0"/>
              </a:spcBef>
              <a:spcAft>
                <a:spcPts val="1200"/>
              </a:spcAft>
              <a:buFont typeface="Wingdings" panose="05000000000000000000" pitchFamily="2" charset="2"/>
              <a:buChar char="Ø"/>
              <a:defRPr/>
            </a:pPr>
            <a:r>
              <a:rPr lang="en-US" altLang="en-US" sz="2600" b="1" i="1" u="sng" dirty="0" smtClean="0"/>
              <a:t>cash or checks are 100% profit to the school</a:t>
            </a:r>
            <a:r>
              <a:rPr lang="en-US" altLang="en-US" sz="2600" dirty="0" smtClean="0"/>
              <a:t>.  </a:t>
            </a:r>
          </a:p>
          <a:p>
            <a:pPr>
              <a:spcBef>
                <a:spcPct val="0"/>
              </a:spcBef>
              <a:spcAft>
                <a:spcPts val="1200"/>
              </a:spcAft>
              <a:buFont typeface="Wingdings" panose="05000000000000000000" pitchFamily="2" charset="2"/>
              <a:buChar char="Ø"/>
              <a:defRPr/>
            </a:pPr>
            <a:r>
              <a:rPr lang="en-US" altLang="en-US" sz="2600" dirty="0" smtClean="0"/>
              <a:t>Email Links to your Child’s Page</a:t>
            </a:r>
          </a:p>
          <a:p>
            <a:pPr>
              <a:spcBef>
                <a:spcPct val="0"/>
              </a:spcBef>
              <a:buFont typeface="Wingdings" panose="05000000000000000000" pitchFamily="2" charset="2"/>
              <a:buChar char="Ø"/>
              <a:defRPr/>
            </a:pPr>
            <a:r>
              <a:rPr lang="en-US" altLang="en-US" sz="2600" dirty="0" smtClean="0"/>
              <a:t>Individual &amp; Classroom Incentives for M</a:t>
            </a:r>
            <a:r>
              <a:rPr lang="en-US" altLang="en-US" sz="2400" dirty="0" smtClean="0"/>
              <a:t>eeting Goals</a:t>
            </a:r>
          </a:p>
          <a:p>
            <a:pPr lvl="1">
              <a:spcBef>
                <a:spcPct val="0"/>
              </a:spcBef>
              <a:spcAft>
                <a:spcPts val="1200"/>
              </a:spcAft>
              <a:defRPr/>
            </a:pPr>
            <a:r>
              <a:rPr lang="en-US" altLang="en-US" sz="2400" dirty="0" smtClean="0"/>
              <a:t>Everybody can receive prizes by bringing in donations.</a:t>
            </a:r>
          </a:p>
          <a:p>
            <a:pPr marL="0" indent="0">
              <a:spcBef>
                <a:spcPct val="0"/>
              </a:spcBef>
              <a:buFontTx/>
              <a:buNone/>
              <a:defRPr/>
            </a:pPr>
            <a:endParaRPr lang="en-US" altLang="en-US" sz="2600" i="1" dirty="0" smtClean="0"/>
          </a:p>
        </p:txBody>
      </p:sp>
      <p:sp>
        <p:nvSpPr>
          <p:cNvPr id="35842" name="Title 1"/>
          <p:cNvSpPr>
            <a:spLocks noGrp="1"/>
          </p:cNvSpPr>
          <p:nvPr>
            <p:ph type="title"/>
          </p:nvPr>
        </p:nvSpPr>
        <p:spPr>
          <a:xfrm>
            <a:off x="754063" y="152400"/>
            <a:ext cx="8550275" cy="1295400"/>
          </a:xfrm>
        </p:spPr>
        <p:txBody>
          <a:bodyPr/>
          <a:lstStyle/>
          <a:p>
            <a:r>
              <a:rPr lang="en-US" altLang="en-US" sz="3600" b="1" smtClean="0"/>
              <a:t>FUN RUN</a:t>
            </a:r>
            <a:br>
              <a:rPr lang="en-US" altLang="en-US" sz="3600" b="1" smtClean="0"/>
            </a:br>
            <a:r>
              <a:rPr lang="en-US" altLang="en-US" sz="3200" i="1" smtClean="0"/>
              <a:t>WHAT DO I NEED TO KNOW?</a:t>
            </a:r>
          </a:p>
        </p:txBody>
      </p:sp>
      <p:sp>
        <p:nvSpPr>
          <p:cNvPr id="35843" name="Date Placeholder 3"/>
          <p:cNvSpPr>
            <a:spLocks noGrp="1"/>
          </p:cNvSpPr>
          <p:nvPr>
            <p:ph type="dt" sz="quarter" idx="10"/>
          </p:nvPr>
        </p:nvSpPr>
        <p:spPr>
          <a:noFill/>
        </p:spPr>
        <p:txBody>
          <a:bodyPr/>
          <a:lstStyle/>
          <a:p>
            <a:r>
              <a:rPr lang="en-US" altLang="en-US" smtClean="0">
                <a:cs typeface="Arial" charset="0"/>
              </a:rPr>
              <a:t>October 13, 2015</a:t>
            </a:r>
          </a:p>
        </p:txBody>
      </p:sp>
      <p:sp>
        <p:nvSpPr>
          <p:cNvPr id="35844" name="Footer Placeholder 4"/>
          <p:cNvSpPr>
            <a:spLocks noGrp="1"/>
          </p:cNvSpPr>
          <p:nvPr>
            <p:ph type="ftr" sz="quarter" idx="11"/>
          </p:nvPr>
        </p:nvSpPr>
        <p:spPr>
          <a:noFill/>
        </p:spPr>
        <p:txBody>
          <a:bodyPr/>
          <a:lstStyle/>
          <a:p>
            <a:r>
              <a:rPr lang="en-US" altLang="en-US" smtClean="0">
                <a:cs typeface="Arial" charset="0"/>
              </a:rPr>
              <a:t>LTE PTA Membership Meeting</a:t>
            </a:r>
            <a:endParaRPr lang="en-US" altLang="en-US" sz="1600"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p:spPr>
        <p:txBody>
          <a:bodyPr/>
          <a:lstStyle/>
          <a:p>
            <a:r>
              <a:rPr lang="en-US" altLang="en-US" smtClean="0">
                <a:cs typeface="Arial" charset="0"/>
              </a:rPr>
              <a:t>October 13, 2015</a:t>
            </a:r>
          </a:p>
        </p:txBody>
      </p:sp>
      <p:sp>
        <p:nvSpPr>
          <p:cNvPr id="36866" name="Footer Placeholder 4"/>
          <p:cNvSpPr>
            <a:spLocks noGrp="1"/>
          </p:cNvSpPr>
          <p:nvPr>
            <p:ph type="ftr" sz="quarter" idx="11"/>
          </p:nvPr>
        </p:nvSpPr>
        <p:spPr>
          <a:noFill/>
        </p:spPr>
        <p:txBody>
          <a:bodyPr/>
          <a:lstStyle/>
          <a:p>
            <a:r>
              <a:rPr lang="en-US" altLang="en-US" smtClean="0">
                <a:cs typeface="Arial" charset="0"/>
              </a:rPr>
              <a:t>LTE PTA Membership Meeting</a:t>
            </a:r>
            <a:endParaRPr lang="en-US" altLang="en-US" sz="1600" smtClean="0">
              <a:cs typeface="Arial" charset="0"/>
            </a:endParaRPr>
          </a:p>
        </p:txBody>
      </p:sp>
      <p:pic>
        <p:nvPicPr>
          <p:cNvPr id="36867" name="Picture 5"/>
          <p:cNvPicPr>
            <a:picLocks noGrp="1" noChangeAspect="1"/>
          </p:cNvPicPr>
          <p:nvPr>
            <p:ph idx="1"/>
          </p:nvPr>
        </p:nvPicPr>
        <p:blipFill>
          <a:blip r:embed="rId2"/>
          <a:srcRect/>
          <a:stretch>
            <a:fillRect/>
          </a:stretch>
        </p:blipFill>
        <p:spPr>
          <a:xfrm>
            <a:off x="2217738" y="1547813"/>
            <a:ext cx="5394325" cy="5395912"/>
          </a:xfrm>
        </p:spPr>
      </p:pic>
      <p:sp>
        <p:nvSpPr>
          <p:cNvPr id="36868" name="Left Arrow 8"/>
          <p:cNvSpPr>
            <a:spLocks noChangeArrowheads="1"/>
          </p:cNvSpPr>
          <p:nvPr/>
        </p:nvSpPr>
        <p:spPr bwMode="auto">
          <a:xfrm>
            <a:off x="6183313" y="2165350"/>
            <a:ext cx="2286000" cy="685800"/>
          </a:xfrm>
          <a:prstGeom prst="leftArrow">
            <a:avLst>
              <a:gd name="adj1" fmla="val 50000"/>
              <a:gd name="adj2" fmla="val 50000"/>
            </a:avLst>
          </a:prstGeom>
          <a:solidFill>
            <a:schemeClr val="tx1"/>
          </a:solidFill>
          <a:ln w="9525" algn="ctr">
            <a:solidFill>
              <a:schemeClr val="tx1"/>
            </a:solidFill>
            <a:round/>
            <a:headEnd/>
            <a:tailEnd/>
          </a:ln>
        </p:spPr>
        <p:txBody>
          <a:bodyPr/>
          <a:lstStyle/>
          <a:p>
            <a:pPr eaLnBrk="0" hangingPunct="0"/>
            <a:endParaRPr lang="en-US" altLang="en-US"/>
          </a:p>
        </p:txBody>
      </p:sp>
      <p:sp>
        <p:nvSpPr>
          <p:cNvPr id="10" name="Rectangle 9"/>
          <p:cNvSpPr/>
          <p:nvPr/>
        </p:nvSpPr>
        <p:spPr>
          <a:xfrm>
            <a:off x="6308725" y="2781300"/>
            <a:ext cx="2160588" cy="1447800"/>
          </a:xfrm>
          <a:prstGeom prst="rect">
            <a:avLst/>
          </a:prstGeom>
          <a:noFill/>
        </p:spPr>
        <p:txBody>
          <a:bodyPr wrap="none">
            <a:spAutoFit/>
          </a:bodyPr>
          <a:lstStyle/>
          <a:p>
            <a:pPr algn="ctr" eaLnBrk="0" hangingPunct="0">
              <a:defRPr/>
            </a:pPr>
            <a:r>
              <a:rPr lang="en-US" sz="4400" dirty="0">
                <a:ln w="0"/>
                <a:effectLst>
                  <a:outerShdw blurRad="38100" dist="19050" dir="2700000" algn="tl" rotWithShape="0">
                    <a:schemeClr val="dk1">
                      <a:alpha val="40000"/>
                    </a:schemeClr>
                  </a:outerShdw>
                </a:effectLst>
                <a:cs typeface="+mn-cs"/>
              </a:rPr>
              <a:t>Goal</a:t>
            </a:r>
          </a:p>
          <a:p>
            <a:pPr algn="ctr" eaLnBrk="0" hangingPunct="0">
              <a:defRPr/>
            </a:pPr>
            <a:r>
              <a:rPr lang="en-US" sz="4400" dirty="0">
                <a:ln w="0"/>
                <a:effectLst>
                  <a:outerShdw blurRad="38100" dist="19050" dir="2700000" algn="tl" rotWithShape="0">
                    <a:schemeClr val="dk1">
                      <a:alpha val="40000"/>
                    </a:schemeClr>
                  </a:outerShdw>
                </a:effectLst>
                <a:cs typeface="+mn-cs"/>
              </a:rPr>
              <a:t> $15,000</a:t>
            </a:r>
          </a:p>
        </p:txBody>
      </p:sp>
      <p:sp>
        <p:nvSpPr>
          <p:cNvPr id="12" name="Rectangle 11"/>
          <p:cNvSpPr/>
          <p:nvPr/>
        </p:nvSpPr>
        <p:spPr>
          <a:xfrm>
            <a:off x="879475" y="4016375"/>
            <a:ext cx="2127250" cy="2124075"/>
          </a:xfrm>
          <a:prstGeom prst="rect">
            <a:avLst/>
          </a:prstGeom>
          <a:noFill/>
        </p:spPr>
        <p:txBody>
          <a:bodyPr wrap="none">
            <a:spAutoFit/>
          </a:bodyPr>
          <a:lstStyle/>
          <a:p>
            <a:pPr algn="ctr" eaLnBrk="0" hangingPunct="0">
              <a:defRPr/>
            </a:pPr>
            <a:r>
              <a:rPr lang="en-US" sz="4400" dirty="0">
                <a:ln w="0"/>
                <a:effectLst>
                  <a:outerShdw blurRad="38100" dist="19050" dir="2700000" algn="tl" rotWithShape="0">
                    <a:schemeClr val="dk1">
                      <a:alpha val="40000"/>
                    </a:schemeClr>
                  </a:outerShdw>
                </a:effectLst>
                <a:cs typeface="+mn-cs"/>
              </a:rPr>
              <a:t>Progress</a:t>
            </a:r>
          </a:p>
          <a:p>
            <a:pPr algn="ctr" eaLnBrk="0" hangingPunct="0">
              <a:defRPr/>
            </a:pPr>
            <a:r>
              <a:rPr lang="en-US" sz="4400" dirty="0">
                <a:ln w="0"/>
                <a:effectLst>
                  <a:outerShdw blurRad="38100" dist="19050" dir="2700000" algn="tl" rotWithShape="0">
                    <a:schemeClr val="dk1">
                      <a:alpha val="40000"/>
                    </a:schemeClr>
                  </a:outerShdw>
                </a:effectLst>
                <a:cs typeface="+mn-cs"/>
              </a:rPr>
              <a:t>$6,491</a:t>
            </a:r>
          </a:p>
          <a:p>
            <a:pPr algn="ctr" eaLnBrk="0" hangingPunct="0">
              <a:defRPr/>
            </a:pPr>
            <a:r>
              <a:rPr lang="en-US" sz="4400" dirty="0">
                <a:ln w="0"/>
                <a:effectLst>
                  <a:outerShdw blurRad="38100" dist="19050" dir="2700000" algn="tl" rotWithShape="0">
                    <a:schemeClr val="dk1">
                      <a:alpha val="40000"/>
                    </a:schemeClr>
                  </a:outerShdw>
                </a:effectLst>
                <a:cs typeface="+mn-cs"/>
              </a:rPr>
              <a:t>43%</a:t>
            </a:r>
            <a:endParaRPr lang="en-US" sz="4400" dirty="0">
              <a:ln w="0"/>
              <a:effectLst>
                <a:outerShdw blurRad="38100" dist="19050" dir="2700000" algn="tl" rotWithShape="0">
                  <a:schemeClr val="dk1">
                    <a:alpha val="40000"/>
                  </a:schemeClr>
                </a:outerShdw>
              </a:effectLst>
              <a:cs typeface="+mn-cs"/>
            </a:endParaRPr>
          </a:p>
        </p:txBody>
      </p:sp>
      <p:sp>
        <p:nvSpPr>
          <p:cNvPr id="36871" name="Right Arrow 12"/>
          <p:cNvSpPr>
            <a:spLocks noChangeArrowheads="1"/>
          </p:cNvSpPr>
          <p:nvPr/>
        </p:nvSpPr>
        <p:spPr bwMode="auto">
          <a:xfrm>
            <a:off x="919163" y="3505200"/>
            <a:ext cx="2660650" cy="762000"/>
          </a:xfrm>
          <a:prstGeom prst="rightArrow">
            <a:avLst>
              <a:gd name="adj1" fmla="val 50000"/>
              <a:gd name="adj2" fmla="val 49999"/>
            </a:avLst>
          </a:prstGeom>
          <a:solidFill>
            <a:schemeClr val="tx1"/>
          </a:solidFill>
          <a:ln w="9525" algn="ctr">
            <a:solidFill>
              <a:schemeClr val="tx1"/>
            </a:solidFill>
            <a:round/>
            <a:headEnd/>
            <a:tailEnd/>
          </a:ln>
        </p:spPr>
        <p:txBody>
          <a:bodyPr/>
          <a:lstStyle/>
          <a:p>
            <a:pPr eaLnBrk="0" hangingPunct="0"/>
            <a:endParaRPr lang="en-US" altLang="en-US"/>
          </a:p>
        </p:txBody>
      </p:sp>
      <p:sp>
        <p:nvSpPr>
          <p:cNvPr id="36872" name="TextBox 13"/>
          <p:cNvSpPr txBox="1">
            <a:spLocks noChangeArrowheads="1"/>
          </p:cNvSpPr>
          <p:nvPr/>
        </p:nvSpPr>
        <p:spPr bwMode="auto">
          <a:xfrm>
            <a:off x="1524000" y="381000"/>
            <a:ext cx="6781800" cy="769938"/>
          </a:xfrm>
          <a:prstGeom prst="rect">
            <a:avLst/>
          </a:prstGeom>
          <a:noFill/>
          <a:ln w="9525">
            <a:noFill/>
            <a:miter lim="800000"/>
            <a:headEnd/>
            <a:tailEnd/>
          </a:ln>
        </p:spPr>
        <p:txBody>
          <a:bodyPr>
            <a:spAutoFit/>
          </a:bodyPr>
          <a:lstStyle/>
          <a:p>
            <a:pPr algn="ctr" eaLnBrk="0" hangingPunct="0"/>
            <a:r>
              <a:rPr lang="en-US" altLang="en-US" sz="4400" b="1"/>
              <a:t>FUN RUN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37890" name="Rectangle 2"/>
          <p:cNvSpPr>
            <a:spLocks noGrp="1" noChangeArrowheads="1"/>
          </p:cNvSpPr>
          <p:nvPr>
            <p:ph type="title"/>
          </p:nvPr>
        </p:nvSpPr>
        <p:spPr>
          <a:xfrm>
            <a:off x="766763" y="76200"/>
            <a:ext cx="8550275" cy="1295400"/>
          </a:xfrm>
        </p:spPr>
        <p:txBody>
          <a:bodyPr/>
          <a:lstStyle/>
          <a:p>
            <a:r>
              <a:rPr lang="en-US" altLang="en-US" sz="3100" b="1" smtClean="0"/>
              <a:t>REPORT OF STANDING COMMITTEES</a:t>
            </a:r>
          </a:p>
        </p:txBody>
      </p:sp>
      <p:sp>
        <p:nvSpPr>
          <p:cNvPr id="28677" name="Rectangle 3"/>
          <p:cNvSpPr>
            <a:spLocks noGrp="1" noChangeArrowheads="1"/>
          </p:cNvSpPr>
          <p:nvPr>
            <p:ph type="body" idx="1"/>
          </p:nvPr>
        </p:nvSpPr>
        <p:spPr>
          <a:xfrm>
            <a:off x="838200" y="1524000"/>
            <a:ext cx="8550275" cy="5715000"/>
          </a:xfrm>
        </p:spPr>
        <p:txBody>
          <a:bodyPr/>
          <a:lstStyle/>
          <a:p>
            <a:pPr>
              <a:spcBef>
                <a:spcPts val="0"/>
              </a:spcBef>
              <a:defRPr/>
            </a:pPr>
            <a:r>
              <a:rPr lang="en-US" altLang="en-US" sz="2900" dirty="0" smtClean="0"/>
              <a:t>VOLUNTEERS </a:t>
            </a:r>
            <a:r>
              <a:rPr lang="en-US" altLang="en-US" sz="2900" i="1" dirty="0" smtClean="0"/>
              <a:t>– </a:t>
            </a:r>
            <a:r>
              <a:rPr lang="en-US" altLang="en-US" sz="2900" i="1" dirty="0" err="1" smtClean="0"/>
              <a:t>Constanze</a:t>
            </a:r>
            <a:r>
              <a:rPr lang="en-US" altLang="en-US" sz="2900" i="1" dirty="0" smtClean="0"/>
              <a:t> </a:t>
            </a:r>
            <a:r>
              <a:rPr lang="en-US" altLang="en-US" sz="2900" i="1" dirty="0" err="1" smtClean="0"/>
              <a:t>Heitkoetter</a:t>
            </a:r>
            <a:endParaRPr lang="en-US" altLang="en-US" sz="2200" i="1" dirty="0" smtClean="0"/>
          </a:p>
          <a:p>
            <a:pPr lvl="1">
              <a:lnSpc>
                <a:spcPct val="150000"/>
              </a:lnSpc>
              <a:defRPr/>
            </a:pPr>
            <a:r>
              <a:rPr lang="en-US" altLang="en-US" sz="2400" dirty="0" smtClean="0"/>
              <a:t>Total volunteer hours through Aug/Sept:  </a:t>
            </a:r>
            <a:r>
              <a:rPr lang="en-US" altLang="en-US" sz="3200" b="1" i="1" u="sng" dirty="0" smtClean="0"/>
              <a:t>1,134</a:t>
            </a:r>
          </a:p>
          <a:p>
            <a:pPr lvl="1">
              <a:lnSpc>
                <a:spcPct val="150000"/>
              </a:lnSpc>
              <a:defRPr/>
            </a:pPr>
            <a:r>
              <a:rPr lang="en-US" altLang="en-US" sz="2400" dirty="0"/>
              <a:t>Volunteer of the Month for </a:t>
            </a:r>
            <a:r>
              <a:rPr lang="en-US" altLang="en-US" sz="2400" dirty="0" smtClean="0"/>
              <a:t>September – </a:t>
            </a:r>
            <a:r>
              <a:rPr lang="en-US" altLang="en-US" sz="3000" b="1" i="1" dirty="0" smtClean="0"/>
              <a:t>Mayra Agis</a:t>
            </a:r>
          </a:p>
          <a:p>
            <a:pPr lvl="1">
              <a:lnSpc>
                <a:spcPct val="150000"/>
              </a:lnSpc>
              <a:defRPr/>
            </a:pPr>
            <a:r>
              <a:rPr lang="en-US" altLang="en-US" sz="2400" dirty="0" smtClean="0"/>
              <a:t>Staff of the Month for September – </a:t>
            </a:r>
            <a:r>
              <a:rPr lang="en-US" altLang="en-US" sz="3000" b="1" i="1" dirty="0" smtClean="0"/>
              <a:t>Mary </a:t>
            </a:r>
            <a:r>
              <a:rPr lang="en-US" altLang="en-US" sz="3000" b="1" i="1" dirty="0" err="1" smtClean="0"/>
              <a:t>Senn</a:t>
            </a:r>
            <a:endParaRPr lang="en-US" altLang="en-US" sz="3000" b="1" i="1" dirty="0" smtClean="0"/>
          </a:p>
          <a:p>
            <a:pPr lvl="1">
              <a:lnSpc>
                <a:spcPct val="150000"/>
              </a:lnSpc>
              <a:spcAft>
                <a:spcPts val="600"/>
              </a:spcAft>
              <a:defRPr/>
            </a:pPr>
            <a:r>
              <a:rPr lang="en-US" altLang="en-US" sz="2400" dirty="0" smtClean="0"/>
              <a:t>Volunteer of the Month for October </a:t>
            </a:r>
            <a:r>
              <a:rPr lang="en-US" altLang="en-US" sz="2400" i="1" dirty="0" smtClean="0"/>
              <a:t>– </a:t>
            </a:r>
            <a:r>
              <a:rPr lang="en-US" altLang="en-US" sz="3000" b="1" i="1" dirty="0" smtClean="0"/>
              <a:t>Beth Yoder</a:t>
            </a:r>
          </a:p>
          <a:p>
            <a:pPr lvl="1">
              <a:lnSpc>
                <a:spcPct val="150000"/>
              </a:lnSpc>
              <a:spcBef>
                <a:spcPts val="0"/>
              </a:spcBef>
              <a:spcAft>
                <a:spcPts val="600"/>
              </a:spcAft>
              <a:defRPr/>
            </a:pPr>
            <a:r>
              <a:rPr lang="en-US" altLang="en-US" sz="2400" dirty="0" smtClean="0"/>
              <a:t>Staff of the Month for October </a:t>
            </a:r>
            <a:r>
              <a:rPr lang="en-US" altLang="en-US" sz="2400" i="1" dirty="0" smtClean="0"/>
              <a:t>– </a:t>
            </a:r>
            <a:r>
              <a:rPr lang="en-US" altLang="en-US" sz="3000" b="1" i="1" dirty="0" smtClean="0"/>
              <a:t>Kathy Vega</a:t>
            </a:r>
          </a:p>
          <a:p>
            <a:pPr lvl="1">
              <a:lnSpc>
                <a:spcPct val="150000"/>
              </a:lnSpc>
              <a:spcBef>
                <a:spcPts val="0"/>
              </a:spcBef>
              <a:spcAft>
                <a:spcPts val="600"/>
              </a:spcAft>
              <a:defRPr/>
            </a:pPr>
            <a:r>
              <a:rPr lang="en-US" altLang="en-US" sz="2400" dirty="0" smtClean="0"/>
              <a:t>Best Club Members </a:t>
            </a:r>
            <a:r>
              <a:rPr lang="en-US" altLang="en-US" sz="2400" dirty="0"/>
              <a:t>– </a:t>
            </a:r>
            <a:r>
              <a:rPr lang="en-US" sz="3000" b="1" i="1" dirty="0" err="1" smtClean="0"/>
              <a:t>Constanze</a:t>
            </a:r>
            <a:r>
              <a:rPr lang="en-US" sz="3000" b="1" i="1" dirty="0" smtClean="0"/>
              <a:t> </a:t>
            </a:r>
            <a:r>
              <a:rPr lang="en-US" sz="3000" b="1" i="1" dirty="0"/>
              <a:t>Heitkoetter</a:t>
            </a:r>
          </a:p>
          <a:p>
            <a:pPr marL="522288" indent="-457200">
              <a:lnSpc>
                <a:spcPct val="150000"/>
              </a:lnSpc>
              <a:spcBef>
                <a:spcPts val="0"/>
              </a:spcBef>
              <a:defRPr/>
            </a:pPr>
            <a:r>
              <a:rPr lang="en-US" altLang="en-US" sz="2400" dirty="0" smtClean="0"/>
              <a:t>Send Nominations to </a:t>
            </a:r>
            <a:r>
              <a:rPr lang="en-US" altLang="en-US" sz="2400" i="1" u="sng" dirty="0" smtClean="0">
                <a:solidFill>
                  <a:schemeClr val="accent2"/>
                </a:solidFill>
              </a:rPr>
              <a:t>cheitkoetter@hotmail.com</a:t>
            </a:r>
            <a:r>
              <a:rPr lang="en-US" altLang="en-US" sz="2400" dirty="0" smtClean="0">
                <a:solidFill>
                  <a:srgbClr val="FF0000"/>
                </a:solidFill>
              </a:rPr>
              <a:t> </a:t>
            </a:r>
            <a:endParaRPr lang="en-US" altLang="en-US" sz="2400" u="sng" dirty="0" smtClean="0">
              <a:solidFill>
                <a:srgbClr val="FF0000"/>
              </a:solidFill>
            </a:endParaRPr>
          </a:p>
          <a:p>
            <a:pPr marL="509588" lvl="1" indent="0">
              <a:spcAft>
                <a:spcPts val="600"/>
              </a:spcAft>
              <a:buFontTx/>
              <a:buNone/>
              <a:defRPr/>
            </a:pPr>
            <a:endParaRPr lang="en-US" altLang="en-US" sz="2400" dirty="0" smtClean="0"/>
          </a:p>
        </p:txBody>
      </p:sp>
      <p:sp>
        <p:nvSpPr>
          <p:cNvPr id="37892"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sz="3200" smtClean="0"/>
              <a:t>VOLUNTEER OPPORTUNITIES</a:t>
            </a:r>
          </a:p>
        </p:txBody>
      </p:sp>
      <p:sp>
        <p:nvSpPr>
          <p:cNvPr id="39938" name="Date Placeholder 2"/>
          <p:cNvSpPr>
            <a:spLocks noGrp="1"/>
          </p:cNvSpPr>
          <p:nvPr>
            <p:ph type="dt" sz="quarter" idx="10"/>
          </p:nvPr>
        </p:nvSpPr>
        <p:spPr>
          <a:noFill/>
        </p:spPr>
        <p:txBody>
          <a:bodyPr/>
          <a:lstStyle/>
          <a:p>
            <a:r>
              <a:rPr lang="en-US" altLang="en-US" smtClean="0">
                <a:cs typeface="Arial" charset="0"/>
              </a:rPr>
              <a:t>October 13, 2015</a:t>
            </a:r>
          </a:p>
        </p:txBody>
      </p:sp>
      <p:sp>
        <p:nvSpPr>
          <p:cNvPr id="39939" name="Footer Placeholder 3"/>
          <p:cNvSpPr>
            <a:spLocks noGrp="1"/>
          </p:cNvSpPr>
          <p:nvPr>
            <p:ph type="ftr" sz="quarter" idx="11"/>
          </p:nvPr>
        </p:nvSpPr>
        <p:spPr>
          <a:noFill/>
        </p:spPr>
        <p:txBody>
          <a:bodyPr/>
          <a:lstStyle/>
          <a:p>
            <a:r>
              <a:rPr lang="en-US" altLang="en-US" smtClean="0">
                <a:cs typeface="Arial" charset="0"/>
              </a:rPr>
              <a:t>LTE PTA Membership Meeting</a:t>
            </a:r>
            <a:endParaRPr lang="en-US" altLang="en-US" sz="1600" smtClean="0">
              <a:cs typeface="Arial" charset="0"/>
            </a:endParaRPr>
          </a:p>
        </p:txBody>
      </p:sp>
      <p:sp>
        <p:nvSpPr>
          <p:cNvPr id="5" name="Rectangle 4"/>
          <p:cNvSpPr/>
          <p:nvPr/>
        </p:nvSpPr>
        <p:spPr>
          <a:xfrm>
            <a:off x="1066800" y="2209800"/>
            <a:ext cx="8458200" cy="4154488"/>
          </a:xfrm>
          <a:prstGeom prst="rect">
            <a:avLst/>
          </a:prstGeom>
        </p:spPr>
        <p:txBody>
          <a:bodyPr>
            <a:spAutoFit/>
          </a:bodyPr>
          <a:lstStyle/>
          <a:p>
            <a:pPr marL="457200" indent="-457200" eaLnBrk="0" hangingPunct="0">
              <a:spcBef>
                <a:spcPts val="0"/>
              </a:spcBef>
              <a:spcAft>
                <a:spcPts val="0"/>
              </a:spcAft>
              <a:buFont typeface="Arial" panose="020B0604020202020204" pitchFamily="34" charset="0"/>
              <a:buChar char="•"/>
              <a:defRPr/>
            </a:pPr>
            <a:r>
              <a:rPr lang="en-US" altLang="en-US" dirty="0">
                <a:cs typeface="+mn-cs"/>
              </a:rPr>
              <a:t>Log on to:   </a:t>
            </a:r>
            <a:r>
              <a:rPr lang="en-US" altLang="en-US" i="1" u="sng" dirty="0">
                <a:solidFill>
                  <a:schemeClr val="accent6"/>
                </a:solidFill>
                <a:cs typeface="+mn-cs"/>
              </a:rPr>
              <a:t>www.lte.my-pta.org</a:t>
            </a:r>
            <a:r>
              <a:rPr lang="en-US" altLang="en-US" dirty="0">
                <a:cs typeface="+mn-cs"/>
              </a:rPr>
              <a:t> &amp; register to receive updates on volunteer needs &amp; communications opportunities</a:t>
            </a:r>
            <a:endParaRPr lang="en-US" dirty="0">
              <a:latin typeface="+mn-lt"/>
              <a:ea typeface="Times New Roman" panose="02020603050405020304" pitchFamily="18" charset="0"/>
              <a:cs typeface="+mn-cs"/>
            </a:endParaRPr>
          </a:p>
          <a:p>
            <a:pPr eaLnBrk="0" hangingPunct="0">
              <a:defRPr/>
            </a:pPr>
            <a:r>
              <a:rPr lang="en-US" altLang="en-US" dirty="0">
                <a:cs typeface="+mn-cs"/>
              </a:rPr>
              <a:t>VISION AND HEARING SCREENING – this week!</a:t>
            </a:r>
          </a:p>
          <a:p>
            <a:pPr eaLnBrk="0" hangingPunct="0">
              <a:defRPr/>
            </a:pPr>
            <a:r>
              <a:rPr lang="en-US" altLang="en-US" dirty="0">
                <a:cs typeface="+mn-cs"/>
              </a:rPr>
              <a:t>LITERACY PARTNERS – training October 14&amp;17</a:t>
            </a:r>
            <a:endParaRPr lang="en-US" altLang="en-US" baseline="30000" dirty="0">
              <a:cs typeface="+mn-cs"/>
            </a:endParaRPr>
          </a:p>
          <a:p>
            <a:pPr eaLnBrk="0" hangingPunct="0">
              <a:defRPr/>
            </a:pPr>
            <a:r>
              <a:rPr lang="en-US" altLang="en-US" dirty="0">
                <a:cs typeface="+mn-cs"/>
              </a:rPr>
              <a:t>TRACK &amp; FIELD – October 21</a:t>
            </a:r>
            <a:r>
              <a:rPr lang="en-US" altLang="en-US" baseline="30000" dirty="0">
                <a:cs typeface="+mn-cs"/>
              </a:rPr>
              <a:t>st</a:t>
            </a:r>
            <a:r>
              <a:rPr lang="en-US" altLang="en-US" dirty="0">
                <a:cs typeface="+mn-cs"/>
              </a:rPr>
              <a:t> – 23</a:t>
            </a:r>
            <a:r>
              <a:rPr lang="en-US" altLang="en-US" baseline="30000" dirty="0">
                <a:cs typeface="+mn-cs"/>
              </a:rPr>
              <a:t>rd</a:t>
            </a:r>
            <a:r>
              <a:rPr lang="en-US" altLang="en-US" dirty="0">
                <a:cs typeface="+mn-cs"/>
              </a:rPr>
              <a:t> </a:t>
            </a:r>
          </a:p>
          <a:p>
            <a:pPr eaLnBrk="0" hangingPunct="0">
              <a:defRPr/>
            </a:pPr>
            <a:r>
              <a:rPr lang="en-US" altLang="en-US" dirty="0">
                <a:cs typeface="+mn-cs"/>
              </a:rPr>
              <a:t>SCHOOL STORE – October 23</a:t>
            </a:r>
            <a:r>
              <a:rPr lang="en-US" altLang="en-US" baseline="30000" dirty="0">
                <a:cs typeface="+mn-cs"/>
              </a:rPr>
              <a:t>rd</a:t>
            </a:r>
            <a:r>
              <a:rPr lang="en-US" altLang="en-US" dirty="0">
                <a:cs typeface="+mn-cs"/>
              </a:rPr>
              <a:t> </a:t>
            </a:r>
          </a:p>
          <a:p>
            <a:pPr eaLnBrk="0" hangingPunct="0">
              <a:defRPr/>
            </a:pPr>
            <a:r>
              <a:rPr lang="en-US" altLang="en-US" dirty="0">
                <a:cs typeface="+mn-cs"/>
              </a:rPr>
              <a:t>FUN RUN – October 24</a:t>
            </a:r>
            <a:r>
              <a:rPr lang="en-US" altLang="en-US" baseline="30000" dirty="0">
                <a:cs typeface="+mn-cs"/>
              </a:rPr>
              <a:t>th</a:t>
            </a:r>
            <a:r>
              <a:rPr lang="en-US" altLang="en-US" dirty="0">
                <a:cs typeface="+mn-cs"/>
              </a:rPr>
              <a:t> at 10:00 AM</a:t>
            </a:r>
          </a:p>
          <a:p>
            <a:pPr eaLnBrk="0" hangingPunct="0">
              <a:defRPr/>
            </a:pPr>
            <a:r>
              <a:rPr lang="en-US" altLang="en-US" dirty="0">
                <a:cs typeface="+mn-cs"/>
              </a:rPr>
              <a:t>BOOK FAIR AND THANKSGIVING FEAST – this fall.</a:t>
            </a:r>
          </a:p>
          <a:p>
            <a:pPr eaLnBrk="0" hangingPunct="0">
              <a:defRPr/>
            </a:pPr>
            <a:r>
              <a:rPr lang="en-US" altLang="en-US" dirty="0">
                <a:cs typeface="+mn-cs"/>
              </a:rPr>
              <a:t>CARNIVAL – April 9</a:t>
            </a:r>
            <a:r>
              <a:rPr lang="en-US" altLang="en-US" baseline="30000" dirty="0">
                <a:cs typeface="+mn-cs"/>
              </a:rPr>
              <a:t>th</a:t>
            </a:r>
          </a:p>
          <a:p>
            <a:pPr eaLnBrk="0" hangingPunct="0">
              <a:defRPr/>
            </a:pPr>
            <a:r>
              <a:rPr lang="en-US" altLang="en-US" dirty="0">
                <a:cs typeface="+mn-cs"/>
              </a:rPr>
              <a:t>ROOM PARENTS – still needed</a:t>
            </a:r>
          </a:p>
          <a:p>
            <a:pPr eaLnBrk="0" hangingPunct="0">
              <a:defRPr/>
            </a:pPr>
            <a:r>
              <a:rPr lang="en-US" altLang="en-US" dirty="0">
                <a:cs typeface="+mn-cs"/>
              </a:rPr>
              <a:t>Our library always needs volunteers!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40962" name="Rectangle 2"/>
          <p:cNvSpPr>
            <a:spLocks noGrp="1" noChangeArrowheads="1"/>
          </p:cNvSpPr>
          <p:nvPr>
            <p:ph type="title"/>
          </p:nvPr>
        </p:nvSpPr>
        <p:spPr>
          <a:xfrm>
            <a:off x="754063" y="609600"/>
            <a:ext cx="8550275" cy="995363"/>
          </a:xfrm>
        </p:spPr>
        <p:txBody>
          <a:bodyPr/>
          <a:lstStyle/>
          <a:p>
            <a:r>
              <a:rPr lang="en-US" altLang="en-US" sz="3100" b="1" smtClean="0"/>
              <a:t>REPORT OF STANDING COMMITTEES</a:t>
            </a:r>
          </a:p>
        </p:txBody>
      </p:sp>
      <p:sp>
        <p:nvSpPr>
          <p:cNvPr id="16389" name="Rectangle 3"/>
          <p:cNvSpPr>
            <a:spLocks noGrp="1" noChangeArrowheads="1"/>
          </p:cNvSpPr>
          <p:nvPr>
            <p:ph type="body" idx="1"/>
          </p:nvPr>
        </p:nvSpPr>
        <p:spPr>
          <a:xfrm>
            <a:off x="754063" y="1676400"/>
            <a:ext cx="9304337" cy="5232400"/>
          </a:xfrm>
        </p:spPr>
        <p:txBody>
          <a:bodyPr/>
          <a:lstStyle/>
          <a:p>
            <a:pPr>
              <a:defRPr/>
            </a:pPr>
            <a:r>
              <a:rPr lang="en-US" sz="2900" dirty="0" smtClean="0"/>
              <a:t>COMMUNICATIONS</a:t>
            </a:r>
          </a:p>
          <a:p>
            <a:pPr marL="74612" indent="0">
              <a:spcBef>
                <a:spcPts val="0"/>
              </a:spcBef>
              <a:buFontTx/>
              <a:buNone/>
              <a:defRPr/>
            </a:pPr>
            <a:r>
              <a:rPr lang="en-US" sz="2900" i="1" dirty="0" smtClean="0"/>
              <a:t>			–</a:t>
            </a:r>
            <a:r>
              <a:rPr lang="en-US" sz="2200" i="1" dirty="0" smtClean="0"/>
              <a:t>Paloma Rodriguez-Valencia</a:t>
            </a:r>
            <a:endParaRPr lang="en-US" sz="2900" i="1" dirty="0" smtClean="0"/>
          </a:p>
          <a:p>
            <a:pPr marL="903287" lvl="2">
              <a:lnSpc>
                <a:spcPct val="150000"/>
              </a:lnSpc>
              <a:spcBef>
                <a:spcPts val="0"/>
              </a:spcBef>
              <a:spcAft>
                <a:spcPts val="600"/>
              </a:spcAft>
              <a:defRPr/>
            </a:pPr>
            <a:r>
              <a:rPr lang="en-US" sz="2800" dirty="0" smtClean="0">
                <a:ea typeface="+mn-ea"/>
                <a:cs typeface="+mn-cs"/>
              </a:rPr>
              <a:t>LTE PTA website:</a:t>
            </a:r>
            <a:r>
              <a:rPr lang="en-US" sz="2400" dirty="0" smtClean="0">
                <a:ea typeface="+mn-ea"/>
                <a:cs typeface="+mn-cs"/>
              </a:rPr>
              <a:t>     </a:t>
            </a:r>
            <a:r>
              <a:rPr lang="en-US" sz="2400" b="1" i="1" u="sng" dirty="0" smtClean="0">
                <a:solidFill>
                  <a:schemeClr val="accent2"/>
                </a:solidFill>
                <a:ea typeface="+mn-ea"/>
                <a:cs typeface="+mn-cs"/>
                <a:hlinkClick r:id="rId3"/>
              </a:rPr>
              <a:t>www.lte.my-pta.org</a:t>
            </a:r>
            <a:r>
              <a:rPr lang="en-US" sz="2400" dirty="0" smtClean="0">
                <a:ea typeface="+mn-ea"/>
                <a:cs typeface="+mn-cs"/>
              </a:rPr>
              <a:t> </a:t>
            </a:r>
          </a:p>
          <a:p>
            <a:pPr marL="1499616" lvl="4" indent="-342900">
              <a:lnSpc>
                <a:spcPct val="150000"/>
              </a:lnSpc>
              <a:spcBef>
                <a:spcPts val="0"/>
              </a:spcBef>
              <a:spcAft>
                <a:spcPts val="600"/>
              </a:spcAft>
              <a:buFont typeface="Wingdings" panose="05000000000000000000" pitchFamily="2" charset="2"/>
              <a:buChar char="Ø"/>
              <a:defRPr/>
            </a:pPr>
            <a:r>
              <a:rPr lang="en-US" sz="2300" dirty="0" smtClean="0">
                <a:ea typeface="+mn-ea"/>
                <a:cs typeface="+mn-cs"/>
              </a:rPr>
              <a:t>Please REGISTER</a:t>
            </a:r>
            <a:r>
              <a:rPr lang="en-US" sz="2300" dirty="0">
                <a:ea typeface="+mn-ea"/>
                <a:cs typeface="+mn-cs"/>
              </a:rPr>
              <a:t> </a:t>
            </a:r>
            <a:r>
              <a:rPr lang="en-US" sz="2300" dirty="0" smtClean="0">
                <a:ea typeface="+mn-ea"/>
                <a:cs typeface="+mn-cs"/>
              </a:rPr>
              <a:t>for MEMBER ACCESS</a:t>
            </a:r>
          </a:p>
          <a:p>
            <a:pPr marL="1501775" lvl="3" indent="-342900">
              <a:spcBef>
                <a:spcPts val="0"/>
              </a:spcBef>
              <a:spcAft>
                <a:spcPts val="600"/>
              </a:spcAft>
              <a:buFont typeface="Wingdings" panose="05000000000000000000" pitchFamily="2" charset="2"/>
              <a:buChar char="Ø"/>
              <a:defRPr/>
            </a:pPr>
            <a:r>
              <a:rPr lang="en-US" sz="2300" i="1" u="sng" dirty="0" smtClean="0">
                <a:ea typeface="+mn-ea"/>
                <a:cs typeface="+mn-cs"/>
              </a:rPr>
              <a:t>Website has </a:t>
            </a:r>
            <a:r>
              <a:rPr lang="en-US" sz="2300" b="1" i="1" u="sng" dirty="0" smtClean="0">
                <a:solidFill>
                  <a:srgbClr val="FF0000"/>
                </a:solidFill>
                <a:ea typeface="+mn-ea"/>
                <a:cs typeface="+mn-cs"/>
              </a:rPr>
              <a:t>TRANSLATION</a:t>
            </a:r>
            <a:r>
              <a:rPr lang="en-US" sz="2300" i="1" u="sng" dirty="0" smtClean="0">
                <a:ea typeface="+mn-ea"/>
                <a:cs typeface="+mn-cs"/>
              </a:rPr>
              <a:t> button!</a:t>
            </a:r>
          </a:p>
          <a:p>
            <a:pPr marL="1501775" lvl="3" indent="-342900">
              <a:lnSpc>
                <a:spcPct val="150000"/>
              </a:lnSpc>
              <a:spcBef>
                <a:spcPts val="0"/>
              </a:spcBef>
              <a:spcAft>
                <a:spcPts val="600"/>
              </a:spcAft>
              <a:buFont typeface="Wingdings" panose="05000000000000000000" pitchFamily="2" charset="2"/>
              <a:buChar char="Ø"/>
              <a:defRPr/>
            </a:pPr>
            <a:r>
              <a:rPr lang="en-US" sz="2300" dirty="0" smtClean="0">
                <a:ea typeface="+mn-ea"/>
                <a:cs typeface="+mn-cs"/>
              </a:rPr>
              <a:t>Volunteer Schedules with Sign-up </a:t>
            </a:r>
          </a:p>
          <a:p>
            <a:pPr marL="1501775" lvl="3" indent="-342900">
              <a:lnSpc>
                <a:spcPct val="150000"/>
              </a:lnSpc>
              <a:spcBef>
                <a:spcPts val="0"/>
              </a:spcBef>
              <a:spcAft>
                <a:spcPts val="600"/>
              </a:spcAft>
              <a:buFont typeface="Wingdings" panose="05000000000000000000" pitchFamily="2" charset="2"/>
              <a:buChar char="Ø"/>
              <a:defRPr/>
            </a:pPr>
            <a:r>
              <a:rPr lang="en-US" sz="2300" dirty="0" smtClean="0">
                <a:ea typeface="+mn-ea"/>
                <a:cs typeface="+mn-cs"/>
              </a:rPr>
              <a:t>Correspondence/reminders sent to </a:t>
            </a:r>
            <a:r>
              <a:rPr lang="en-US" sz="2300" u="sng" dirty="0" smtClean="0">
                <a:ea typeface="+mn-ea"/>
                <a:cs typeface="+mn-cs"/>
              </a:rPr>
              <a:t>registered</a:t>
            </a:r>
            <a:r>
              <a:rPr lang="en-US" sz="2300" dirty="0" smtClean="0">
                <a:ea typeface="+mn-ea"/>
                <a:cs typeface="+mn-cs"/>
              </a:rPr>
              <a:t> email addresses</a:t>
            </a:r>
          </a:p>
          <a:p>
            <a:pPr marL="1501775" lvl="3" indent="-342900">
              <a:lnSpc>
                <a:spcPct val="150000"/>
              </a:lnSpc>
              <a:spcBef>
                <a:spcPts val="0"/>
              </a:spcBef>
              <a:spcAft>
                <a:spcPts val="600"/>
              </a:spcAft>
              <a:buFont typeface="Wingdings" panose="05000000000000000000" pitchFamily="2" charset="2"/>
              <a:buChar char="Ø"/>
              <a:defRPr/>
            </a:pPr>
            <a:r>
              <a:rPr lang="en-US" sz="2300" dirty="0" smtClean="0">
                <a:ea typeface="+mn-ea"/>
                <a:cs typeface="+mn-cs"/>
              </a:rPr>
              <a:t>Includes:  newsletters, minutes, forms</a:t>
            </a:r>
          </a:p>
          <a:p>
            <a:pPr marL="903287" lvl="2">
              <a:lnSpc>
                <a:spcPct val="150000"/>
              </a:lnSpc>
              <a:spcBef>
                <a:spcPts val="0"/>
              </a:spcBef>
              <a:spcAft>
                <a:spcPts val="600"/>
              </a:spcAft>
              <a:defRPr/>
            </a:pPr>
            <a:r>
              <a:rPr lang="en-US" sz="2400" dirty="0" smtClean="0">
                <a:ea typeface="+mn-ea"/>
                <a:cs typeface="+mn-cs"/>
              </a:rPr>
              <a:t>PTA newsletter sent home monthly in Tuesday folder   </a:t>
            </a:r>
          </a:p>
          <a:p>
            <a:pPr lvl="1">
              <a:defRPr/>
            </a:pPr>
            <a:endParaRPr lang="en-US" sz="2200" dirty="0" smtClean="0"/>
          </a:p>
        </p:txBody>
      </p:sp>
      <p:sp>
        <p:nvSpPr>
          <p:cNvPr id="40964"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43010" name="Rectangle 2"/>
          <p:cNvSpPr>
            <a:spLocks noGrp="1" noChangeArrowheads="1"/>
          </p:cNvSpPr>
          <p:nvPr>
            <p:ph type="title"/>
          </p:nvPr>
        </p:nvSpPr>
        <p:spPr/>
        <p:txBody>
          <a:bodyPr/>
          <a:lstStyle/>
          <a:p>
            <a:r>
              <a:rPr lang="en-US" altLang="en-US" sz="3100" b="1" smtClean="0"/>
              <a:t>REPORT OF STANDING COMMITTEES</a:t>
            </a:r>
          </a:p>
        </p:txBody>
      </p:sp>
      <p:sp>
        <p:nvSpPr>
          <p:cNvPr id="16389" name="Rectangle 3"/>
          <p:cNvSpPr>
            <a:spLocks noGrp="1" noChangeArrowheads="1"/>
          </p:cNvSpPr>
          <p:nvPr>
            <p:ph type="body" idx="1"/>
          </p:nvPr>
        </p:nvSpPr>
        <p:spPr/>
        <p:txBody>
          <a:bodyPr/>
          <a:lstStyle/>
          <a:p>
            <a:pPr marL="0" indent="0">
              <a:spcAft>
                <a:spcPts val="1200"/>
              </a:spcAft>
              <a:buFontTx/>
              <a:buNone/>
              <a:defRPr/>
            </a:pPr>
            <a:r>
              <a:rPr lang="en-US" sz="2900" dirty="0" smtClean="0"/>
              <a:t>Health &amp; Welfare </a:t>
            </a:r>
            <a:r>
              <a:rPr lang="en-US" sz="2900" i="1" dirty="0" smtClean="0"/>
              <a:t>– Rebecca Gunn</a:t>
            </a:r>
            <a:endParaRPr lang="en-US" sz="2800" i="1" dirty="0" smtClean="0"/>
          </a:p>
          <a:p>
            <a:pPr lvl="1">
              <a:buFont typeface="Arial" pitchFamily="34" charset="0"/>
              <a:buChar char="•"/>
              <a:defRPr/>
            </a:pPr>
            <a:r>
              <a:rPr lang="en-US" sz="2400" dirty="0" smtClean="0"/>
              <a:t>Track and Field Days are October 22</a:t>
            </a:r>
            <a:r>
              <a:rPr lang="en-US" sz="2400" baseline="30000" dirty="0" smtClean="0"/>
              <a:t>nd</a:t>
            </a:r>
            <a:r>
              <a:rPr lang="en-US" sz="2400" dirty="0" smtClean="0"/>
              <a:t>-24</a:t>
            </a:r>
            <a:r>
              <a:rPr lang="en-US" sz="2400" baseline="30000" dirty="0" smtClean="0"/>
              <a:t>th</a:t>
            </a:r>
            <a:r>
              <a:rPr lang="en-US" sz="2400" dirty="0" smtClean="0"/>
              <a:t>	</a:t>
            </a:r>
            <a:endParaRPr lang="en-US" sz="2000" dirty="0"/>
          </a:p>
          <a:p>
            <a:pPr marL="509588" lvl="1" indent="0">
              <a:buFontTx/>
              <a:buNone/>
              <a:defRPr/>
            </a:pPr>
            <a:endParaRPr lang="en-US" sz="2000" dirty="0" smtClean="0"/>
          </a:p>
          <a:p>
            <a:pPr marL="0" indent="0">
              <a:spcAft>
                <a:spcPts val="1200"/>
              </a:spcAft>
              <a:buFontTx/>
              <a:buNone/>
              <a:defRPr/>
            </a:pPr>
            <a:r>
              <a:rPr lang="en-US" sz="2900" dirty="0" smtClean="0"/>
              <a:t>Hospitality </a:t>
            </a:r>
            <a:r>
              <a:rPr lang="en-US" sz="2900" i="1" dirty="0" smtClean="0"/>
              <a:t>– Adrienne Booth</a:t>
            </a:r>
            <a:endParaRPr lang="en-US" sz="2000" dirty="0" smtClean="0"/>
          </a:p>
          <a:p>
            <a:pPr lvl="1">
              <a:buFont typeface="Arial" panose="020B0604020202020204" pitchFamily="34" charset="0"/>
              <a:buChar char="•"/>
              <a:defRPr/>
            </a:pPr>
            <a:r>
              <a:rPr lang="en-US" sz="2400" dirty="0"/>
              <a:t>October Hospitality</a:t>
            </a:r>
          </a:p>
          <a:p>
            <a:pPr lvl="2">
              <a:buFont typeface="Wingdings" panose="05000000000000000000" pitchFamily="2" charset="2"/>
              <a:buChar char="Ø"/>
              <a:defRPr/>
            </a:pPr>
            <a:r>
              <a:rPr lang="en-US" sz="2000" dirty="0"/>
              <a:t>"Teacher Treat"  with Fall-Themed snacks or baked goods</a:t>
            </a:r>
          </a:p>
          <a:p>
            <a:pPr lvl="2">
              <a:buFont typeface="Wingdings" panose="05000000000000000000" pitchFamily="2" charset="2"/>
              <a:buChar char="Ø"/>
              <a:defRPr/>
            </a:pPr>
            <a:r>
              <a:rPr lang="en-US" sz="2000" dirty="0" smtClean="0"/>
              <a:t>Wednesday</a:t>
            </a:r>
            <a:r>
              <a:rPr lang="en-US" sz="2000" dirty="0"/>
              <a:t>, October </a:t>
            </a:r>
            <a:r>
              <a:rPr lang="en-US" sz="2000" dirty="0" smtClean="0"/>
              <a:t>28</a:t>
            </a:r>
            <a:r>
              <a:rPr lang="en-US" sz="2000" baseline="30000" dirty="0" smtClean="0"/>
              <a:t>th</a:t>
            </a:r>
            <a:r>
              <a:rPr lang="en-US" sz="2000" dirty="0" smtClean="0"/>
              <a:t>  </a:t>
            </a:r>
          </a:p>
          <a:p>
            <a:pPr lvl="2">
              <a:buFont typeface="Wingdings" panose="05000000000000000000" pitchFamily="2" charset="2"/>
              <a:buChar char="Ø"/>
              <a:defRPr/>
            </a:pPr>
            <a:r>
              <a:rPr lang="en-US" sz="2000" dirty="0" smtClean="0"/>
              <a:t>Need </a:t>
            </a:r>
            <a:r>
              <a:rPr lang="en-US" sz="2000" dirty="0"/>
              <a:t>volunteers </a:t>
            </a:r>
            <a:r>
              <a:rPr lang="en-US" sz="2000" dirty="0" smtClean="0"/>
              <a:t>bakers </a:t>
            </a:r>
            <a:r>
              <a:rPr lang="en-US" sz="2000" dirty="0"/>
              <a:t>to </a:t>
            </a:r>
            <a:r>
              <a:rPr lang="en-US" sz="2000" dirty="0" smtClean="0"/>
              <a:t>donate </a:t>
            </a:r>
            <a:r>
              <a:rPr lang="en-US" sz="2000" dirty="0"/>
              <a:t>special </a:t>
            </a:r>
            <a:r>
              <a:rPr lang="en-US" sz="2000" dirty="0" smtClean="0"/>
              <a:t>treats</a:t>
            </a:r>
            <a:endParaRPr lang="en-US" sz="2000" dirty="0"/>
          </a:p>
          <a:p>
            <a:pPr lvl="2">
              <a:buFont typeface="Wingdings" panose="05000000000000000000" pitchFamily="2" charset="2"/>
              <a:buChar char="Ø"/>
              <a:defRPr/>
            </a:pPr>
            <a:r>
              <a:rPr lang="en-US" sz="2000" dirty="0"/>
              <a:t>D</a:t>
            </a:r>
            <a:r>
              <a:rPr lang="en-US" sz="2000" dirty="0" smtClean="0"/>
              <a:t>eliver treats to front office </a:t>
            </a:r>
            <a:r>
              <a:rPr lang="en-US" sz="2000" dirty="0"/>
              <a:t>that morning.</a:t>
            </a:r>
          </a:p>
          <a:p>
            <a:pPr lvl="2">
              <a:buFont typeface="Wingdings" panose="05000000000000000000" pitchFamily="2" charset="2"/>
              <a:buChar char="Ø"/>
              <a:defRPr/>
            </a:pPr>
            <a:r>
              <a:rPr lang="en-US" sz="2000" dirty="0"/>
              <a:t>Sign up on the </a:t>
            </a:r>
            <a:r>
              <a:rPr lang="en-US" sz="2000" dirty="0" smtClean="0"/>
              <a:t>PTA website under the Volunteer tab</a:t>
            </a:r>
          </a:p>
          <a:p>
            <a:pPr lvl="1">
              <a:buFont typeface="Arial" panose="020B0604020202020204" pitchFamily="34" charset="0"/>
              <a:buChar char="•"/>
              <a:defRPr/>
            </a:pPr>
            <a:endParaRPr lang="en-US" sz="2000" dirty="0" smtClean="0"/>
          </a:p>
          <a:p>
            <a:pPr marL="509588" lvl="1" indent="0">
              <a:buFontTx/>
              <a:buNone/>
              <a:defRPr/>
            </a:pPr>
            <a:endParaRPr lang="en-US" sz="2000" dirty="0" smtClean="0"/>
          </a:p>
          <a:p>
            <a:pPr marL="509588" lvl="1" indent="0">
              <a:buFontTx/>
              <a:buNone/>
              <a:defRPr/>
            </a:pPr>
            <a:r>
              <a:rPr lang="en-US" sz="2000" dirty="0" smtClean="0"/>
              <a:t> </a:t>
            </a:r>
          </a:p>
          <a:p>
            <a:pPr lvl="1">
              <a:defRPr/>
            </a:pPr>
            <a:endParaRPr lang="en-US" sz="2400" i="1" dirty="0" smtClean="0"/>
          </a:p>
        </p:txBody>
      </p:sp>
      <p:sp>
        <p:nvSpPr>
          <p:cNvPr id="43012"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45058" name="Rectangle 2"/>
          <p:cNvSpPr>
            <a:spLocks noGrp="1" noChangeArrowheads="1"/>
          </p:cNvSpPr>
          <p:nvPr>
            <p:ph type="title"/>
          </p:nvPr>
        </p:nvSpPr>
        <p:spPr>
          <a:xfrm>
            <a:off x="754063" y="528638"/>
            <a:ext cx="8550275" cy="995362"/>
          </a:xfrm>
        </p:spPr>
        <p:txBody>
          <a:bodyPr/>
          <a:lstStyle/>
          <a:p>
            <a:r>
              <a:rPr lang="en-US" altLang="en-US" sz="3100" b="1" smtClean="0"/>
              <a:t>REPORT OF STANDING COMMITTEES</a:t>
            </a:r>
          </a:p>
        </p:txBody>
      </p:sp>
      <p:sp>
        <p:nvSpPr>
          <p:cNvPr id="45059" name="Rectangle 3"/>
          <p:cNvSpPr>
            <a:spLocks noGrp="1" noChangeArrowheads="1"/>
          </p:cNvSpPr>
          <p:nvPr>
            <p:ph type="body" idx="1"/>
          </p:nvPr>
        </p:nvSpPr>
        <p:spPr>
          <a:xfrm>
            <a:off x="754063" y="1371600"/>
            <a:ext cx="8550275" cy="5334000"/>
          </a:xfrm>
        </p:spPr>
        <p:txBody>
          <a:bodyPr/>
          <a:lstStyle/>
          <a:p>
            <a:endParaRPr lang="en-US" altLang="en-US" sz="2900" smtClean="0"/>
          </a:p>
          <a:p>
            <a:r>
              <a:rPr lang="en-US" altLang="en-US" sz="2900" smtClean="0"/>
              <a:t>Squire Booster Club </a:t>
            </a:r>
            <a:r>
              <a:rPr lang="en-US" altLang="en-US" sz="2900" i="1" smtClean="0"/>
              <a:t>– Karla Gailey</a:t>
            </a:r>
            <a:endParaRPr lang="en-US" altLang="en-US" sz="2800" i="1" smtClean="0"/>
          </a:p>
          <a:p>
            <a:pPr lvl="1">
              <a:lnSpc>
                <a:spcPct val="200000"/>
              </a:lnSpc>
              <a:buFont typeface="Wingdings" pitchFamily="2" charset="2"/>
              <a:buChar char="Ø"/>
            </a:pPr>
            <a:r>
              <a:rPr lang="en-US" altLang="en-US" sz="2000" smtClean="0"/>
              <a:t>Class Shirts – Delivered</a:t>
            </a:r>
          </a:p>
          <a:p>
            <a:pPr lvl="1">
              <a:buFont typeface="Wingdings" pitchFamily="2" charset="2"/>
              <a:buChar char="Ø"/>
            </a:pPr>
            <a:r>
              <a:rPr lang="en-US" altLang="en-US" sz="2000" smtClean="0"/>
              <a:t>New LTE Spirit Wear t-shirts, visors, and water bottles are available for $15 each clearance shirts also available for $5.  Purchase at school store or PTA website</a:t>
            </a:r>
          </a:p>
          <a:p>
            <a:pPr lvl="1">
              <a:lnSpc>
                <a:spcPct val="150000"/>
              </a:lnSpc>
              <a:buFont typeface="Wingdings" pitchFamily="2" charset="2"/>
              <a:buChar char="Ø"/>
            </a:pPr>
            <a:r>
              <a:rPr lang="en-US" altLang="en-US" sz="2000" smtClean="0"/>
              <a:t>School Store – sign up online to volunteer!</a:t>
            </a:r>
          </a:p>
          <a:p>
            <a:pPr lvl="2"/>
            <a:r>
              <a:rPr lang="en-US" altLang="en-US" sz="2000" smtClean="0"/>
              <a:t>Fridays at lunch from 10:30 am-1pm!</a:t>
            </a:r>
          </a:p>
          <a:p>
            <a:pPr lvl="2"/>
            <a:r>
              <a:rPr lang="en-US" altLang="en-US" sz="2000" smtClean="0"/>
              <a:t>Contact Karla Gailey (karlagailey@gmail.com, if you are interested in working at the school store on Fridays!</a:t>
            </a:r>
          </a:p>
          <a:p>
            <a:pPr lvl="1">
              <a:buFont typeface="Wingdings" pitchFamily="2" charset="2"/>
              <a:buChar char="Ø"/>
            </a:pPr>
            <a:r>
              <a:rPr lang="en-US" altLang="en-US" sz="2000" smtClean="0"/>
              <a:t>Fridays are SPIRIT DAYS at LTE!!  Wear your spirit shirts to show your school pride!</a:t>
            </a:r>
          </a:p>
          <a:p>
            <a:pPr lvl="1"/>
            <a:endParaRPr lang="en-US" altLang="en-US" sz="2400" smtClean="0"/>
          </a:p>
          <a:p>
            <a:pPr lvl="1"/>
            <a:endParaRPr lang="en-US" altLang="en-US" sz="2400" smtClean="0"/>
          </a:p>
        </p:txBody>
      </p:sp>
      <p:sp>
        <p:nvSpPr>
          <p:cNvPr id="45060"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noFill/>
        </p:spPr>
        <p:txBody>
          <a:bodyPr/>
          <a:lstStyle/>
          <a:p>
            <a:pPr defTabSz="1019175"/>
            <a:endParaRPr lang="en-US" altLang="en-US" smtClean="0">
              <a:cs typeface="Arial" charset="0"/>
            </a:endParaRPr>
          </a:p>
        </p:txBody>
      </p:sp>
      <p:sp>
        <p:nvSpPr>
          <p:cNvPr id="17410"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17411" name="Rectangle 2"/>
          <p:cNvSpPr>
            <a:spLocks noGrp="1" noChangeArrowheads="1"/>
          </p:cNvSpPr>
          <p:nvPr>
            <p:ph type="title"/>
          </p:nvPr>
        </p:nvSpPr>
        <p:spPr>
          <a:xfrm>
            <a:off x="754063" y="604838"/>
            <a:ext cx="8550275" cy="604837"/>
          </a:xfrm>
        </p:spPr>
        <p:txBody>
          <a:bodyPr/>
          <a:lstStyle/>
          <a:p>
            <a:r>
              <a:rPr lang="en-US" altLang="en-US" sz="3100" b="1" smtClean="0"/>
              <a:t/>
            </a:r>
            <a:br>
              <a:rPr lang="en-US" altLang="en-US" sz="3100" b="1" smtClean="0"/>
            </a:br>
            <a:r>
              <a:rPr lang="en-US" altLang="en-US" sz="3100" b="1" smtClean="0"/>
              <a:t>MEETING AGENDA</a:t>
            </a:r>
            <a:br>
              <a:rPr lang="en-US" altLang="en-US" sz="3100" b="1" smtClean="0"/>
            </a:br>
            <a:endParaRPr lang="en-US" altLang="en-US" sz="3100" b="1" smtClean="0"/>
          </a:p>
        </p:txBody>
      </p:sp>
      <p:sp>
        <p:nvSpPr>
          <p:cNvPr id="17412" name="Rectangle 3"/>
          <p:cNvSpPr>
            <a:spLocks noGrp="1" noChangeArrowheads="1"/>
          </p:cNvSpPr>
          <p:nvPr>
            <p:ph type="body" idx="1"/>
          </p:nvPr>
        </p:nvSpPr>
        <p:spPr>
          <a:xfrm>
            <a:off x="669925" y="1468438"/>
            <a:ext cx="8550275" cy="5084762"/>
          </a:xfrm>
        </p:spPr>
        <p:txBody>
          <a:bodyPr/>
          <a:lstStyle/>
          <a:p>
            <a:pPr>
              <a:lnSpc>
                <a:spcPct val="80000"/>
              </a:lnSpc>
            </a:pPr>
            <a:r>
              <a:rPr lang="en-US" altLang="en-US" sz="2000" smtClean="0"/>
              <a:t>Welcome – </a:t>
            </a:r>
            <a:r>
              <a:rPr lang="en-US" altLang="en-US" sz="2000" i="1" smtClean="0"/>
              <a:t>Angela Frankhouser</a:t>
            </a:r>
          </a:p>
          <a:p>
            <a:pPr>
              <a:lnSpc>
                <a:spcPct val="80000"/>
              </a:lnSpc>
            </a:pPr>
            <a:r>
              <a:rPr lang="en-US" altLang="en-US" sz="2000" smtClean="0"/>
              <a:t>Call to Order – </a:t>
            </a:r>
            <a:r>
              <a:rPr lang="en-US" altLang="en-US" sz="2000" i="1" smtClean="0"/>
              <a:t>Jason Kelley</a:t>
            </a:r>
          </a:p>
          <a:p>
            <a:pPr>
              <a:lnSpc>
                <a:spcPct val="80000"/>
              </a:lnSpc>
            </a:pPr>
            <a:r>
              <a:rPr lang="en-US" altLang="en-US" sz="2000" smtClean="0"/>
              <a:t>Confirmation of Quorum – </a:t>
            </a:r>
            <a:r>
              <a:rPr lang="en-US" altLang="en-US" sz="2000" i="1" smtClean="0"/>
              <a:t>Oneida Gonzales</a:t>
            </a:r>
          </a:p>
          <a:p>
            <a:pPr>
              <a:lnSpc>
                <a:spcPct val="80000"/>
              </a:lnSpc>
            </a:pPr>
            <a:r>
              <a:rPr lang="en-US" altLang="en-US" sz="2000" smtClean="0"/>
              <a:t>Pledge of Allegiance – </a:t>
            </a:r>
            <a:r>
              <a:rPr lang="en-US" altLang="en-US" sz="2000" i="1" smtClean="0"/>
              <a:t>Angela Frankhouser</a:t>
            </a:r>
          </a:p>
          <a:p>
            <a:pPr>
              <a:lnSpc>
                <a:spcPct val="80000"/>
              </a:lnSpc>
            </a:pPr>
            <a:r>
              <a:rPr lang="en-US" altLang="en-US" sz="2000" smtClean="0"/>
              <a:t>Acceptance of Minutes from November, 2014 – </a:t>
            </a:r>
            <a:r>
              <a:rPr lang="en-US" altLang="en-US" sz="2000" i="1" smtClean="0"/>
              <a:t>Joanna Hess</a:t>
            </a:r>
          </a:p>
          <a:p>
            <a:pPr>
              <a:lnSpc>
                <a:spcPct val="80000"/>
              </a:lnSpc>
            </a:pPr>
            <a:r>
              <a:rPr lang="en-US" altLang="en-US" sz="2000" smtClean="0"/>
              <a:t>Report of the Treasurer – </a:t>
            </a:r>
            <a:r>
              <a:rPr lang="en-US" altLang="en-US" sz="2000" i="1" smtClean="0"/>
              <a:t>Laura Beinke</a:t>
            </a:r>
          </a:p>
          <a:p>
            <a:pPr>
              <a:lnSpc>
                <a:spcPct val="80000"/>
              </a:lnSpc>
            </a:pPr>
            <a:r>
              <a:rPr lang="en-US" altLang="en-US" sz="2000" smtClean="0"/>
              <a:t>Report of the Executive Board – </a:t>
            </a:r>
            <a:r>
              <a:rPr lang="en-US" altLang="en-US" sz="2000" i="1" smtClean="0"/>
              <a:t>Janene Angulo</a:t>
            </a:r>
          </a:p>
          <a:p>
            <a:pPr>
              <a:lnSpc>
                <a:spcPct val="80000"/>
              </a:lnSpc>
            </a:pPr>
            <a:r>
              <a:rPr lang="en-US" altLang="en-US" sz="2000" smtClean="0"/>
              <a:t>Report of the Membership – </a:t>
            </a:r>
            <a:r>
              <a:rPr lang="en-US" altLang="en-US" sz="2000" i="1" smtClean="0"/>
              <a:t>Jennifer</a:t>
            </a:r>
            <a:r>
              <a:rPr lang="en-US" altLang="en-US" sz="2000" smtClean="0"/>
              <a:t> </a:t>
            </a:r>
            <a:r>
              <a:rPr lang="en-US" altLang="en-US" sz="2000" i="1" smtClean="0"/>
              <a:t>Forke</a:t>
            </a:r>
          </a:p>
          <a:p>
            <a:pPr>
              <a:lnSpc>
                <a:spcPct val="80000"/>
              </a:lnSpc>
            </a:pPr>
            <a:r>
              <a:rPr lang="en-US" altLang="en-US" sz="2000" smtClean="0"/>
              <a:t>Roport on Fundraising –</a:t>
            </a:r>
            <a:r>
              <a:rPr lang="en-US" altLang="en-US" sz="2000" i="1" smtClean="0"/>
              <a:t> Tiffany Kerr</a:t>
            </a:r>
          </a:p>
          <a:p>
            <a:pPr>
              <a:lnSpc>
                <a:spcPct val="80000"/>
              </a:lnSpc>
            </a:pPr>
            <a:r>
              <a:rPr lang="en-US" altLang="en-US" sz="2000" smtClean="0"/>
              <a:t>Report of Standing Committees </a:t>
            </a:r>
            <a:r>
              <a:rPr lang="en-US" altLang="en-US" sz="2000" i="1" smtClean="0"/>
              <a:t>- Committee Chairpersons</a:t>
            </a:r>
            <a:r>
              <a:rPr lang="en-US" altLang="en-US" sz="2000" smtClean="0"/>
              <a:t>  </a:t>
            </a:r>
          </a:p>
          <a:p>
            <a:pPr>
              <a:lnSpc>
                <a:spcPct val="80000"/>
              </a:lnSpc>
            </a:pPr>
            <a:r>
              <a:rPr lang="en-US" altLang="en-US" sz="2000" smtClean="0"/>
              <a:t>Principal’s Report – </a:t>
            </a:r>
            <a:r>
              <a:rPr lang="en-US" altLang="en-US" sz="2000" i="1" smtClean="0"/>
              <a:t>Angela Frankhouser</a:t>
            </a:r>
          </a:p>
          <a:p>
            <a:pPr>
              <a:lnSpc>
                <a:spcPct val="80000"/>
              </a:lnSpc>
            </a:pPr>
            <a:r>
              <a:rPr lang="en-US" altLang="en-US" sz="2000" smtClean="0"/>
              <a:t>Announcements – </a:t>
            </a:r>
            <a:r>
              <a:rPr lang="en-US" altLang="en-US" sz="2000" i="1" smtClean="0"/>
              <a:t>Jason Kelley</a:t>
            </a:r>
          </a:p>
          <a:p>
            <a:pPr>
              <a:lnSpc>
                <a:spcPct val="80000"/>
              </a:lnSpc>
            </a:pPr>
            <a:r>
              <a:rPr lang="en-US" altLang="en-US" sz="2000" smtClean="0"/>
              <a:t>Adjournment – </a:t>
            </a:r>
            <a:r>
              <a:rPr lang="en-US" altLang="en-US" sz="2000" i="1" smtClean="0"/>
              <a:t>Jason Kelley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47106" name="Rectangle 2"/>
          <p:cNvSpPr>
            <a:spLocks noGrp="1" noChangeArrowheads="1"/>
          </p:cNvSpPr>
          <p:nvPr>
            <p:ph type="title"/>
          </p:nvPr>
        </p:nvSpPr>
        <p:spPr/>
        <p:txBody>
          <a:bodyPr/>
          <a:lstStyle/>
          <a:p>
            <a:r>
              <a:rPr lang="en-US" altLang="en-US" sz="3100" b="1" smtClean="0"/>
              <a:t>REPORT OF THE PRINCIPAL</a:t>
            </a:r>
            <a:br>
              <a:rPr lang="en-US" altLang="en-US" sz="3100" b="1" smtClean="0"/>
            </a:br>
            <a:r>
              <a:rPr lang="en-US" altLang="en-US" sz="3100" b="1" i="1" smtClean="0"/>
              <a:t>- Angela Frankhouser</a:t>
            </a:r>
            <a:endParaRPr lang="en-US" altLang="en-US" sz="3100" b="1" smtClean="0"/>
          </a:p>
        </p:txBody>
      </p:sp>
      <p:sp>
        <p:nvSpPr>
          <p:cNvPr id="47107" name="Rectangle 3"/>
          <p:cNvSpPr>
            <a:spLocks noGrp="1" noChangeArrowheads="1"/>
          </p:cNvSpPr>
          <p:nvPr>
            <p:ph type="body" idx="1"/>
          </p:nvPr>
        </p:nvSpPr>
        <p:spPr/>
        <p:txBody>
          <a:bodyPr/>
          <a:lstStyle/>
          <a:p>
            <a:endParaRPr lang="en-US" altLang="en-US" sz="3200" smtClean="0"/>
          </a:p>
          <a:p>
            <a:endParaRPr lang="en-US" altLang="en-US" sz="2700" smtClean="0"/>
          </a:p>
          <a:p>
            <a:endParaRPr lang="en-US" altLang="en-US" sz="2700" smtClean="0"/>
          </a:p>
        </p:txBody>
      </p:sp>
      <p:sp>
        <p:nvSpPr>
          <p:cNvPr id="47108"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z="4000" smtClean="0"/>
              <a:t>LTE is identified as School Wide </a:t>
            </a:r>
            <a:br>
              <a:rPr lang="en-US" sz="4000" smtClean="0"/>
            </a:br>
            <a:r>
              <a:rPr lang="en-US" sz="4000" smtClean="0"/>
              <a:t>Title I Campus which requires us to</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defRPr/>
            </a:pPr>
            <a:r>
              <a:rPr lang="en-US" sz="2400" dirty="0"/>
              <a:t>Conduct a comprehensive needs assessment</a:t>
            </a:r>
          </a:p>
          <a:p>
            <a:pPr marL="457200" indent="-457200">
              <a:buFont typeface="Arial" panose="020B0604020202020204" pitchFamily="34" charset="0"/>
              <a:buChar char="•"/>
              <a:defRPr/>
            </a:pPr>
            <a:r>
              <a:rPr lang="en-US" sz="2400" dirty="0"/>
              <a:t>Identify &amp; commit to specific goals and strategies that address those needs</a:t>
            </a:r>
          </a:p>
          <a:p>
            <a:pPr marL="457200" indent="-457200">
              <a:buFont typeface="Arial" panose="020B0604020202020204" pitchFamily="34" charset="0"/>
              <a:buChar char="•"/>
              <a:defRPr/>
            </a:pPr>
            <a:r>
              <a:rPr lang="en-US" sz="2400" dirty="0"/>
              <a:t>Create a comprehensive plan</a:t>
            </a:r>
          </a:p>
          <a:p>
            <a:pPr marL="457200" indent="-457200">
              <a:buFont typeface="Arial" panose="020B0604020202020204" pitchFamily="34" charset="0"/>
              <a:buChar char="•"/>
              <a:defRPr/>
            </a:pPr>
            <a:r>
              <a:rPr lang="en-US" sz="2400" dirty="0"/>
              <a:t>Conduct an annual review of the effectiveness of the school-wide program and revise the plan as necessary.</a:t>
            </a:r>
          </a:p>
          <a:p>
            <a:pPr>
              <a:defRPr/>
            </a:pPr>
            <a:endParaRPr lang="en-US" sz="2400" dirty="0"/>
          </a:p>
          <a:p>
            <a:pPr>
              <a:defRPr/>
            </a:pPr>
            <a:r>
              <a:rPr lang="en-US" sz="2400" dirty="0"/>
              <a:t>We receive additional federal monies in order to support programming.  The emphasis is on serving all students, improving all structures that support student learning, and combining all resources, as allowed to achieve a common goal.</a:t>
            </a:r>
          </a:p>
          <a:p>
            <a:pPr marL="0" indent="0">
              <a:buFontTx/>
              <a:buNone/>
              <a:defRPr/>
            </a:pPr>
            <a:endParaRPr lang="en-US" sz="2400" dirty="0"/>
          </a:p>
        </p:txBody>
      </p:sp>
      <p:sp>
        <p:nvSpPr>
          <p:cNvPr id="49155" name="Date Placeholder 3"/>
          <p:cNvSpPr>
            <a:spLocks noGrp="1"/>
          </p:cNvSpPr>
          <p:nvPr>
            <p:ph type="dt" sz="quarter" idx="10"/>
          </p:nvPr>
        </p:nvSpPr>
        <p:spPr>
          <a:noFill/>
        </p:spPr>
        <p:txBody>
          <a:bodyPr/>
          <a:lstStyle/>
          <a:p>
            <a:r>
              <a:rPr lang="en-US" smtClean="0">
                <a:cs typeface="Arial" charset="0"/>
              </a:rPr>
              <a:t>October 14, 2014</a:t>
            </a:r>
          </a:p>
        </p:txBody>
      </p:sp>
      <p:sp>
        <p:nvSpPr>
          <p:cNvPr id="49156" name="Footer Placeholder 4"/>
          <p:cNvSpPr>
            <a:spLocks noGrp="1"/>
          </p:cNvSpPr>
          <p:nvPr>
            <p:ph type="ftr" sz="quarter" idx="11"/>
          </p:nvPr>
        </p:nvSpPr>
        <p:spPr>
          <a:noFill/>
        </p:spPr>
        <p:txBody>
          <a:bodyPr/>
          <a:lstStyle/>
          <a:p>
            <a:r>
              <a:rPr lang="en-US" smtClean="0">
                <a:cs typeface="Arial" charset="0"/>
              </a:rPr>
              <a:t>LTE PTA Membership Meeting</a:t>
            </a:r>
            <a:endParaRPr lang="en-US" sz="1600" smtClean="0">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50178" name="Rectangle 2"/>
          <p:cNvSpPr>
            <a:spLocks noGrp="1" noChangeArrowheads="1"/>
          </p:cNvSpPr>
          <p:nvPr>
            <p:ph type="title"/>
          </p:nvPr>
        </p:nvSpPr>
        <p:spPr/>
        <p:txBody>
          <a:bodyPr/>
          <a:lstStyle/>
          <a:p>
            <a:r>
              <a:rPr lang="en-US" altLang="en-US" sz="3100" b="1" smtClean="0"/>
              <a:t>ANNOUNCEMENTS</a:t>
            </a:r>
            <a:br>
              <a:rPr lang="en-US" altLang="en-US" sz="3100" b="1" smtClean="0"/>
            </a:br>
            <a:r>
              <a:rPr lang="en-US" altLang="en-US" sz="3100" b="1" smtClean="0"/>
              <a:t>AND</a:t>
            </a:r>
            <a:br>
              <a:rPr lang="en-US" altLang="en-US" sz="3100" b="1" smtClean="0"/>
            </a:br>
            <a:r>
              <a:rPr lang="en-US" altLang="en-US" sz="3100" b="1" smtClean="0"/>
              <a:t>ADJOURNMENT</a:t>
            </a:r>
          </a:p>
        </p:txBody>
      </p:sp>
      <p:sp>
        <p:nvSpPr>
          <p:cNvPr id="45060" name="Rectangle 3"/>
          <p:cNvSpPr>
            <a:spLocks noGrp="1" noChangeArrowheads="1"/>
          </p:cNvSpPr>
          <p:nvPr>
            <p:ph type="body" idx="1"/>
          </p:nvPr>
        </p:nvSpPr>
        <p:spPr>
          <a:xfrm>
            <a:off x="685800" y="2209800"/>
            <a:ext cx="8550275" cy="4876800"/>
          </a:xfrm>
        </p:spPr>
        <p:txBody>
          <a:bodyPr/>
          <a:lstStyle/>
          <a:p>
            <a:pPr marL="0" indent="0" algn="ctr">
              <a:buFontTx/>
              <a:buNone/>
              <a:defRPr/>
            </a:pPr>
            <a:endParaRPr lang="en-US" altLang="en-US" sz="2200" dirty="0" smtClean="0"/>
          </a:p>
          <a:p>
            <a:pPr marL="0" indent="0" algn="ctr">
              <a:spcAft>
                <a:spcPts val="600"/>
              </a:spcAft>
              <a:buFontTx/>
              <a:buNone/>
              <a:defRPr/>
            </a:pPr>
            <a:r>
              <a:rPr lang="en-US" altLang="en-US" sz="2200" dirty="0" smtClean="0"/>
              <a:t>IMPORTANT LOCATIONS FOR INFORMATION</a:t>
            </a:r>
          </a:p>
          <a:p>
            <a:pPr>
              <a:defRPr/>
            </a:pPr>
            <a:r>
              <a:rPr lang="en-US" altLang="en-US" sz="2200" b="1" dirty="0" smtClean="0">
                <a:solidFill>
                  <a:srgbClr val="C00000"/>
                </a:solidFill>
              </a:rPr>
              <a:t>www. lte.my-pta.org</a:t>
            </a:r>
            <a:r>
              <a:rPr lang="en-US" altLang="en-US" sz="2200" dirty="0" smtClean="0"/>
              <a:t> - LTE PTA website!  PLEASE sign up to request access to website!  Then login for important information including sign ups, forms, calendar, etc.</a:t>
            </a:r>
          </a:p>
          <a:p>
            <a:pPr>
              <a:defRPr/>
            </a:pPr>
            <a:r>
              <a:rPr lang="en-US" altLang="en-US" sz="2200" b="1" dirty="0" smtClean="0">
                <a:solidFill>
                  <a:srgbClr val="C00000"/>
                </a:solidFill>
              </a:rPr>
              <a:t>www.ltisdschools.org/lte</a:t>
            </a:r>
            <a:r>
              <a:rPr lang="en-US" altLang="en-US" sz="2200" dirty="0" smtClean="0"/>
              <a:t> - LTE website</a:t>
            </a:r>
          </a:p>
          <a:p>
            <a:pPr>
              <a:defRPr/>
            </a:pPr>
            <a:r>
              <a:rPr lang="en-US" altLang="en-US" sz="2200" b="1" dirty="0" smtClean="0">
                <a:solidFill>
                  <a:srgbClr val="C00000"/>
                </a:solidFill>
              </a:rPr>
              <a:t>www.ltisdschools.org</a:t>
            </a:r>
            <a:r>
              <a:rPr lang="en-US" altLang="en-US" sz="2200" dirty="0" smtClean="0"/>
              <a:t> - LTISD website</a:t>
            </a:r>
          </a:p>
          <a:p>
            <a:pPr>
              <a:defRPr/>
            </a:pPr>
            <a:r>
              <a:rPr lang="en-US" altLang="en-US" sz="2200" b="1" dirty="0" smtClean="0">
                <a:solidFill>
                  <a:srgbClr val="C00000"/>
                </a:solidFill>
              </a:rPr>
              <a:t>www.laketraviseducationfoundation.org </a:t>
            </a:r>
            <a:r>
              <a:rPr lang="en-US" altLang="en-US" sz="2200" dirty="0" smtClean="0"/>
              <a:t>- Lake Travis Education Foundation</a:t>
            </a:r>
          </a:p>
          <a:p>
            <a:pPr>
              <a:defRPr/>
            </a:pPr>
            <a:r>
              <a:rPr lang="en-US" altLang="en-US" sz="2200" b="1" dirty="0" smtClean="0">
                <a:solidFill>
                  <a:srgbClr val="C00000"/>
                </a:solidFill>
              </a:rPr>
              <a:t>www.txpta.org</a:t>
            </a:r>
            <a:r>
              <a:rPr lang="en-US" altLang="en-US" sz="2200" b="1" dirty="0" smtClean="0"/>
              <a:t> </a:t>
            </a:r>
            <a:r>
              <a:rPr lang="en-US" altLang="en-US" sz="2200" dirty="0" smtClean="0"/>
              <a:t>- Texas State PTA website</a:t>
            </a:r>
          </a:p>
          <a:p>
            <a:pPr>
              <a:defRPr/>
            </a:pPr>
            <a:r>
              <a:rPr lang="en-US" altLang="en-US" sz="2200" b="1" dirty="0" smtClean="0">
                <a:solidFill>
                  <a:srgbClr val="C00000"/>
                </a:solidFill>
              </a:rPr>
              <a:t>www.v-volunteer.com</a:t>
            </a:r>
            <a:r>
              <a:rPr lang="en-US" altLang="en-US" sz="2200" dirty="0" smtClean="0"/>
              <a:t>- Website to log all of your volunteer hours</a:t>
            </a:r>
          </a:p>
          <a:p>
            <a:pPr>
              <a:defRPr/>
            </a:pPr>
            <a:endParaRPr lang="en-US" altLang="en-US" sz="2200" dirty="0" smtClean="0"/>
          </a:p>
        </p:txBody>
      </p:sp>
      <p:sp>
        <p:nvSpPr>
          <p:cNvPr id="50180"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Content Placeholder 5"/>
          <p:cNvPicPr>
            <a:picLocks noGrp="1" noChangeAspect="1"/>
          </p:cNvPicPr>
          <p:nvPr>
            <p:ph idx="1"/>
          </p:nvPr>
        </p:nvPicPr>
        <p:blipFill>
          <a:blip r:embed="rId2"/>
          <a:srcRect b="12302"/>
          <a:stretch>
            <a:fillRect/>
          </a:stretch>
        </p:blipFill>
        <p:spPr>
          <a:xfrm>
            <a:off x="2286000" y="228600"/>
            <a:ext cx="5645150" cy="6400800"/>
          </a:xfrm>
        </p:spPr>
      </p:pic>
      <p:sp>
        <p:nvSpPr>
          <p:cNvPr id="19458" name="Date Placeholder 3"/>
          <p:cNvSpPr>
            <a:spLocks noGrp="1"/>
          </p:cNvSpPr>
          <p:nvPr>
            <p:ph type="dt" sz="quarter" idx="10"/>
          </p:nvPr>
        </p:nvSpPr>
        <p:spPr>
          <a:noFill/>
        </p:spPr>
        <p:txBody>
          <a:bodyPr/>
          <a:lstStyle/>
          <a:p>
            <a:endParaRPr lang="en-US" altLang="en-US" smtClean="0">
              <a:cs typeface="Arial" charset="0"/>
            </a:endParaRPr>
          </a:p>
        </p:txBody>
      </p:sp>
      <p:sp>
        <p:nvSpPr>
          <p:cNvPr id="19459" name="Footer Placeholder 4"/>
          <p:cNvSpPr>
            <a:spLocks noGrp="1"/>
          </p:cNvSpPr>
          <p:nvPr>
            <p:ph type="ftr" sz="quarter" idx="11"/>
          </p:nvPr>
        </p:nvSpPr>
        <p:spPr>
          <a:noFill/>
        </p:spPr>
        <p:txBody>
          <a:bodyPr/>
          <a:lstStyle/>
          <a:p>
            <a:r>
              <a:rPr lang="en-US" altLang="en-US" smtClean="0">
                <a:cs typeface="Arial" charset="0"/>
              </a:rPr>
              <a:t>LTE PTA Membership Meeting</a:t>
            </a:r>
            <a:endParaRPr lang="en-US" altLang="en-US" sz="1600" smtClean="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20482" name="Rectangle 2"/>
          <p:cNvSpPr>
            <a:spLocks noGrp="1" noChangeArrowheads="1"/>
          </p:cNvSpPr>
          <p:nvPr>
            <p:ph type="title"/>
          </p:nvPr>
        </p:nvSpPr>
        <p:spPr/>
        <p:txBody>
          <a:bodyPr/>
          <a:lstStyle/>
          <a:p>
            <a:r>
              <a:rPr lang="en-US" altLang="en-US" sz="3100" b="1" smtClean="0"/>
              <a:t>ACCEPTANCE OF MINUTES</a:t>
            </a:r>
            <a:br>
              <a:rPr lang="en-US" altLang="en-US" sz="3100" b="1" smtClean="0"/>
            </a:br>
            <a:r>
              <a:rPr lang="en-US" altLang="en-US" sz="3100" b="1" i="1" smtClean="0"/>
              <a:t>- Joanna Hess</a:t>
            </a:r>
            <a:r>
              <a:rPr lang="en-US" altLang="en-US" sz="2700" b="1" i="1" smtClean="0"/>
              <a:t>, Secretary</a:t>
            </a:r>
            <a:endParaRPr lang="en-US" altLang="en-US" sz="3100" smtClean="0"/>
          </a:p>
        </p:txBody>
      </p:sp>
      <p:sp>
        <p:nvSpPr>
          <p:cNvPr id="9220" name="Rectangle 3"/>
          <p:cNvSpPr>
            <a:spLocks noGrp="1" noChangeArrowheads="1"/>
          </p:cNvSpPr>
          <p:nvPr>
            <p:ph type="body" idx="1"/>
          </p:nvPr>
        </p:nvSpPr>
        <p:spPr/>
        <p:txBody>
          <a:bodyPr/>
          <a:lstStyle/>
          <a:p>
            <a:pPr>
              <a:defRPr/>
            </a:pPr>
            <a:endParaRPr lang="en-US" altLang="en-US" sz="2700" dirty="0"/>
          </a:p>
          <a:p>
            <a:pPr>
              <a:defRPr/>
            </a:pPr>
            <a:endParaRPr lang="en-US" altLang="en-US" sz="2700" dirty="0" smtClean="0"/>
          </a:p>
          <a:p>
            <a:pPr>
              <a:defRPr/>
            </a:pPr>
            <a:endParaRPr lang="en-US" altLang="en-US" sz="2700" dirty="0"/>
          </a:p>
          <a:p>
            <a:pPr>
              <a:defRPr/>
            </a:pPr>
            <a:r>
              <a:rPr lang="en-US" altLang="en-US" sz="2700" dirty="0" smtClean="0"/>
              <a:t>Approval of Minutes of LTE PTA Membership Meeting</a:t>
            </a:r>
          </a:p>
          <a:p>
            <a:pPr lvl="1">
              <a:defRPr/>
            </a:pPr>
            <a:r>
              <a:rPr lang="en-US" altLang="en-US" sz="2200" dirty="0" smtClean="0"/>
              <a:t>minutes available online @ </a:t>
            </a:r>
            <a:r>
              <a:rPr lang="en-US" altLang="en-US" sz="2200" b="1" i="1" dirty="0" smtClean="0"/>
              <a:t>www.lte.my-pta.org</a:t>
            </a:r>
            <a:r>
              <a:rPr lang="en-US" altLang="en-US" sz="2200" dirty="0" smtClean="0"/>
              <a:t>	</a:t>
            </a:r>
          </a:p>
          <a:p>
            <a:pPr>
              <a:defRPr/>
            </a:pPr>
            <a:endParaRPr lang="en-US" altLang="en-US" sz="2700" dirty="0" smtClean="0"/>
          </a:p>
          <a:p>
            <a:pPr marL="0" indent="0">
              <a:buFontTx/>
              <a:buNone/>
              <a:defRPr/>
            </a:pPr>
            <a:r>
              <a:rPr lang="en-US" altLang="en-US" sz="2400" dirty="0" smtClean="0"/>
              <a:t/>
            </a:r>
            <a:br>
              <a:rPr lang="en-US" altLang="en-US" sz="2400" dirty="0" smtClean="0"/>
            </a:br>
            <a:r>
              <a:rPr lang="en-US" altLang="en-US" sz="2200" dirty="0" smtClean="0"/>
              <a:t>			</a:t>
            </a:r>
            <a:endParaRPr lang="en-US" altLang="en-US" b="1" u="sng" dirty="0" smtClean="0">
              <a:solidFill>
                <a:srgbClr val="0070C0"/>
              </a:solidFill>
            </a:endParaRPr>
          </a:p>
        </p:txBody>
      </p:sp>
      <p:sp>
        <p:nvSpPr>
          <p:cNvPr id="20484" name="Date Placeholder 1"/>
          <p:cNvSpPr>
            <a:spLocks noGrp="1"/>
          </p:cNvSpPr>
          <p:nvPr>
            <p:ph type="dt" sz="quarter" idx="10"/>
          </p:nvPr>
        </p:nvSpPr>
        <p:spPr>
          <a:noFill/>
        </p:spPr>
        <p:txBody>
          <a:bodyPr/>
          <a:lstStyle/>
          <a:p>
            <a:endParaRPr lang="en-US" altLang="en-US" smtClean="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22530" name="Rectangle 2"/>
          <p:cNvSpPr>
            <a:spLocks noGrp="1" noChangeArrowheads="1"/>
          </p:cNvSpPr>
          <p:nvPr>
            <p:ph type="title"/>
          </p:nvPr>
        </p:nvSpPr>
        <p:spPr>
          <a:xfrm>
            <a:off x="754063" y="990600"/>
            <a:ext cx="8550275" cy="457200"/>
          </a:xfrm>
        </p:spPr>
        <p:txBody>
          <a:bodyPr/>
          <a:lstStyle/>
          <a:p>
            <a:r>
              <a:rPr lang="en-US" altLang="en-US" sz="3100" b="1" smtClean="0"/>
              <a:t>TREASURER’S REPORT – </a:t>
            </a:r>
            <a:r>
              <a:rPr lang="en-US" altLang="en-US" sz="3100" b="1" i="1" smtClean="0"/>
              <a:t>Laura Beinke</a:t>
            </a:r>
            <a:endParaRPr lang="en-US" altLang="en-US" sz="2700" i="1" smtClean="0"/>
          </a:p>
        </p:txBody>
      </p:sp>
      <p:sp>
        <p:nvSpPr>
          <p:cNvPr id="22531" name="Content Placeholder 14"/>
          <p:cNvSpPr>
            <a:spLocks noGrp="1"/>
          </p:cNvSpPr>
          <p:nvPr>
            <p:ph idx="1"/>
          </p:nvPr>
        </p:nvSpPr>
        <p:spPr>
          <a:xfrm>
            <a:off x="762000" y="1854200"/>
            <a:ext cx="8550275" cy="5080000"/>
          </a:xfrm>
        </p:spPr>
        <p:txBody>
          <a:bodyPr/>
          <a:lstStyle/>
          <a:p>
            <a:pPr>
              <a:spcBef>
                <a:spcPct val="0"/>
              </a:spcBef>
              <a:buFontTx/>
              <a:buNone/>
            </a:pPr>
            <a:r>
              <a:rPr lang="en-US" altLang="en-US" sz="2000" b="1" u="sng" smtClean="0"/>
              <a:t>BEGINNING CASH BALANCE SEPTEMBER 1, 2015</a:t>
            </a:r>
            <a:r>
              <a:rPr lang="en-US" altLang="en-US" sz="2000" smtClean="0"/>
              <a:t>	$40,121.41</a:t>
            </a:r>
          </a:p>
          <a:p>
            <a:pPr>
              <a:spcBef>
                <a:spcPct val="0"/>
              </a:spcBef>
              <a:buFontTx/>
              <a:buNone/>
            </a:pPr>
            <a:endParaRPr lang="en-US" altLang="en-US" sz="2000" b="1" u="sng" smtClean="0"/>
          </a:p>
          <a:p>
            <a:pPr>
              <a:spcBef>
                <a:spcPct val="0"/>
              </a:spcBef>
              <a:buFontTx/>
              <a:buNone/>
            </a:pPr>
            <a:r>
              <a:rPr lang="en-US" altLang="en-US" sz="2000" b="1" u="sng" smtClean="0"/>
              <a:t>INCOME SEPTEMBER 2015</a:t>
            </a:r>
            <a:endParaRPr lang="en-US" altLang="en-US" sz="2000" smtClean="0"/>
          </a:p>
          <a:p>
            <a:pPr>
              <a:spcBef>
                <a:spcPct val="0"/>
              </a:spcBef>
              <a:buFontTx/>
              <a:buNone/>
            </a:pPr>
            <a:r>
              <a:rPr lang="en-US" altLang="en-US" sz="2000" i="1" smtClean="0"/>
              <a:t>	SPIRIT WEAR, DUES, CLASS T-SHIRTS,</a:t>
            </a:r>
          </a:p>
          <a:p>
            <a:pPr>
              <a:spcBef>
                <a:spcPct val="0"/>
              </a:spcBef>
              <a:buFontTx/>
              <a:buNone/>
            </a:pPr>
            <a:r>
              <a:rPr lang="en-US" altLang="en-US" sz="2000" i="1" smtClean="0"/>
              <a:t>	SCHOOL STORE			</a:t>
            </a:r>
            <a:r>
              <a:rPr lang="en-US" altLang="en-US" sz="2000" smtClean="0"/>
              <a:t>	$ 13,179.12</a:t>
            </a:r>
            <a:endParaRPr lang="en-US" altLang="en-US" sz="2000" smtClean="0">
              <a:solidFill>
                <a:srgbClr val="FF0000"/>
              </a:solidFill>
            </a:endParaRPr>
          </a:p>
          <a:p>
            <a:pPr>
              <a:spcBef>
                <a:spcPct val="0"/>
              </a:spcBef>
              <a:buFontTx/>
              <a:buNone/>
            </a:pPr>
            <a:endParaRPr lang="en-US" altLang="en-US" sz="2000" smtClean="0"/>
          </a:p>
          <a:p>
            <a:pPr>
              <a:spcBef>
                <a:spcPct val="0"/>
              </a:spcBef>
              <a:buFontTx/>
              <a:buNone/>
            </a:pPr>
            <a:r>
              <a:rPr lang="en-US" altLang="en-US" sz="2000" b="1" u="sng" smtClean="0"/>
              <a:t>EXPENSES SEPTEMBER 2015</a:t>
            </a:r>
            <a:endParaRPr lang="en-US" altLang="en-US" sz="2000" smtClean="0"/>
          </a:p>
          <a:p>
            <a:pPr>
              <a:spcBef>
                <a:spcPct val="0"/>
              </a:spcBef>
              <a:buFontTx/>
              <a:buNone/>
            </a:pPr>
            <a:r>
              <a:rPr lang="en-US" altLang="en-US" sz="2000" smtClean="0"/>
              <a:t>	</a:t>
            </a:r>
            <a:r>
              <a:rPr lang="en-US" altLang="en-US" sz="2000" i="1" smtClean="0"/>
              <a:t>TEACHER HOSPITALITY OFFICE SUPPLIES,</a:t>
            </a:r>
          </a:p>
          <a:p>
            <a:pPr>
              <a:spcBef>
                <a:spcPct val="0"/>
              </a:spcBef>
              <a:buFontTx/>
              <a:buNone/>
            </a:pPr>
            <a:r>
              <a:rPr lang="en-US" altLang="en-US" sz="2000" i="1" smtClean="0"/>
              <a:t>	TRAINING, SCHOOL STORE, SPIRIT WEAR,</a:t>
            </a:r>
          </a:p>
          <a:p>
            <a:pPr>
              <a:spcBef>
                <a:spcPct val="0"/>
              </a:spcBef>
              <a:buFontTx/>
              <a:buNone/>
            </a:pPr>
            <a:r>
              <a:rPr lang="en-US" altLang="en-US" sz="2000" i="1" smtClean="0"/>
              <a:t>	CLASS T-SHIRTS				</a:t>
            </a:r>
            <a:r>
              <a:rPr lang="en-US" altLang="en-US" sz="2000" smtClean="0"/>
              <a:t>$  13,267.82</a:t>
            </a:r>
            <a:r>
              <a:rPr lang="en-US" altLang="en-US" sz="2000" i="1" smtClean="0"/>
              <a:t>	</a:t>
            </a:r>
          </a:p>
          <a:p>
            <a:pPr>
              <a:spcBef>
                <a:spcPct val="0"/>
              </a:spcBef>
              <a:buFontTx/>
              <a:buNone/>
            </a:pPr>
            <a:endParaRPr lang="en-US" altLang="en-US" sz="2000" i="1" smtClean="0"/>
          </a:p>
          <a:p>
            <a:pPr>
              <a:spcBef>
                <a:spcPct val="0"/>
              </a:spcBef>
              <a:buFontTx/>
              <a:buNone/>
            </a:pPr>
            <a:r>
              <a:rPr lang="en-US" altLang="en-US" sz="2000" b="1" u="sng" smtClean="0"/>
              <a:t>ENDING BANK BALANCE 09/30/2015</a:t>
            </a:r>
            <a:endParaRPr lang="en-US" altLang="en-US" sz="2000" u="sng" smtClean="0"/>
          </a:p>
          <a:p>
            <a:pPr>
              <a:spcBef>
                <a:spcPct val="0"/>
              </a:spcBef>
              <a:buFontTx/>
              <a:buNone/>
            </a:pPr>
            <a:r>
              <a:rPr lang="en-US" altLang="en-US" sz="2000" smtClean="0"/>
              <a:t>	</a:t>
            </a:r>
            <a:r>
              <a:rPr lang="en-US" altLang="en-US" sz="2000" i="1" smtClean="0"/>
              <a:t>CHECKING</a:t>
            </a:r>
            <a:r>
              <a:rPr lang="en-US" altLang="en-US" sz="2000" smtClean="0"/>
              <a:t>					$ 46,267.82</a:t>
            </a:r>
            <a:endParaRPr lang="en-US" altLang="en-US" sz="2000" i="1" smtClean="0"/>
          </a:p>
        </p:txBody>
      </p:sp>
      <p:sp>
        <p:nvSpPr>
          <p:cNvPr id="22532" name="Date Placeholder 1"/>
          <p:cNvSpPr>
            <a:spLocks noGrp="1"/>
          </p:cNvSpPr>
          <p:nvPr>
            <p:ph type="dt" sz="quarter" idx="10"/>
          </p:nvPr>
        </p:nvSpPr>
        <p:spPr>
          <a:noFill/>
        </p:spPr>
        <p:txBody>
          <a:bodyPr/>
          <a:lstStyle/>
          <a:p>
            <a:endParaRPr lang="en-US" altLang="en-US" smtClean="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en-US" sz="3200" b="1" smtClean="0"/>
              <a:t>TREASURER’S REPORT</a:t>
            </a:r>
            <a:r>
              <a:rPr lang="en-US" altLang="en-US" smtClean="0"/>
              <a:t/>
            </a:r>
            <a:br>
              <a:rPr lang="en-US" altLang="en-US" smtClean="0"/>
            </a:br>
            <a:r>
              <a:rPr lang="en-US" altLang="en-US" sz="3200" b="1" smtClean="0"/>
              <a:t>(continued)</a:t>
            </a:r>
          </a:p>
        </p:txBody>
      </p:sp>
      <p:sp>
        <p:nvSpPr>
          <p:cNvPr id="24578" name="Content Placeholder 2"/>
          <p:cNvSpPr>
            <a:spLocks noGrp="1"/>
          </p:cNvSpPr>
          <p:nvPr>
            <p:ph idx="1"/>
          </p:nvPr>
        </p:nvSpPr>
        <p:spPr>
          <a:xfrm>
            <a:off x="754063" y="2244725"/>
            <a:ext cx="9304337" cy="4664075"/>
          </a:xfrm>
        </p:spPr>
        <p:txBody>
          <a:bodyPr/>
          <a:lstStyle/>
          <a:p>
            <a:pPr marL="65088" indent="0">
              <a:spcAft>
                <a:spcPts val="600"/>
              </a:spcAft>
              <a:buFontTx/>
              <a:buNone/>
            </a:pPr>
            <a:r>
              <a:rPr lang="en-US" altLang="en-US" sz="2800" smtClean="0"/>
              <a:t>2015-2016 School Year PTA Budget Changes in Summary</a:t>
            </a:r>
          </a:p>
          <a:p>
            <a:pPr marL="65088" indent="0">
              <a:spcAft>
                <a:spcPts val="600"/>
              </a:spcAft>
              <a:buFontTx/>
              <a:buNone/>
            </a:pPr>
            <a:r>
              <a:rPr lang="en-US" altLang="en-US" sz="2000" smtClean="0"/>
              <a:t>Mini Grants increased from $10,000 to $13,000</a:t>
            </a:r>
          </a:p>
          <a:p>
            <a:pPr marL="65088" indent="0">
              <a:spcAft>
                <a:spcPts val="600"/>
              </a:spcAft>
              <a:buFontTx/>
              <a:buNone/>
            </a:pPr>
            <a:r>
              <a:rPr lang="en-US" altLang="en-US" sz="2000" smtClean="0"/>
              <a:t>Fun Run expenses increased from $ 1,800 to $4,500</a:t>
            </a:r>
          </a:p>
          <a:p>
            <a:pPr marL="65088" indent="0">
              <a:spcAft>
                <a:spcPts val="600"/>
              </a:spcAft>
              <a:buFontTx/>
              <a:buNone/>
            </a:pPr>
            <a:r>
              <a:rPr lang="en-US" altLang="en-US" sz="2000" smtClean="0"/>
              <a:t>Challenge Lab Line Item relabeled to GT/Destination Imagination</a:t>
            </a:r>
          </a:p>
          <a:p>
            <a:pPr marL="65088" indent="0">
              <a:spcAft>
                <a:spcPts val="600"/>
              </a:spcAft>
              <a:buFontTx/>
              <a:buNone/>
            </a:pPr>
            <a:endParaRPr lang="en-US" altLang="en-US" sz="2000" smtClean="0"/>
          </a:p>
          <a:p>
            <a:pPr marL="65088" indent="0">
              <a:spcAft>
                <a:spcPts val="600"/>
              </a:spcAft>
              <a:buFontTx/>
              <a:buNone/>
            </a:pPr>
            <a:endParaRPr lang="en-US" altLang="en-US" sz="2000" smtClean="0"/>
          </a:p>
          <a:p>
            <a:pPr marL="65088" indent="0">
              <a:spcAft>
                <a:spcPts val="600"/>
              </a:spcAft>
              <a:buFontTx/>
              <a:buNone/>
            </a:pPr>
            <a:r>
              <a:rPr lang="en-US" altLang="en-US" sz="2800" smtClean="0"/>
              <a:t>	</a:t>
            </a:r>
          </a:p>
          <a:p>
            <a:pPr marL="65088" indent="0">
              <a:spcAft>
                <a:spcPts val="600"/>
              </a:spcAft>
              <a:buFontTx/>
              <a:buNone/>
            </a:pPr>
            <a:endParaRPr lang="en-US" altLang="en-US" sz="2800" smtClean="0"/>
          </a:p>
        </p:txBody>
      </p:sp>
      <p:sp>
        <p:nvSpPr>
          <p:cNvPr id="24579" name="Date Placeholder 1"/>
          <p:cNvSpPr>
            <a:spLocks noGrp="1"/>
          </p:cNvSpPr>
          <p:nvPr>
            <p:ph type="dt" sz="quarter" idx="10"/>
          </p:nvPr>
        </p:nvSpPr>
        <p:spPr>
          <a:noFill/>
        </p:spPr>
        <p:txBody>
          <a:bodyPr/>
          <a:lstStyle/>
          <a:p>
            <a:endParaRPr lang="en-US" altLang="en-US" smtClean="0">
              <a:cs typeface="Arial" charset="0"/>
            </a:endParaRPr>
          </a:p>
        </p:txBody>
      </p:sp>
      <p:sp>
        <p:nvSpPr>
          <p:cNvPr id="24580" name="Footer Placeholder 2"/>
          <p:cNvSpPr>
            <a:spLocks noGrp="1"/>
          </p:cNvSpPr>
          <p:nvPr>
            <p:ph type="ftr" sz="quarter" idx="11"/>
          </p:nvPr>
        </p:nvSpPr>
        <p:spPr>
          <a:noFill/>
        </p:spPr>
        <p:txBody>
          <a:bodyPr/>
          <a:lstStyle/>
          <a:p>
            <a:r>
              <a:rPr lang="en-US" altLang="en-US" smtClean="0">
                <a:cs typeface="Arial" charset="0"/>
              </a:rPr>
              <a:t>LTE PTA Membership Meeting</a:t>
            </a:r>
            <a:endParaRPr lang="en-US" altLang="en-US" sz="1600"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sz="3600" b="1" smtClean="0"/>
              <a:t>TREASURER’S REPORT</a:t>
            </a:r>
            <a:r>
              <a:rPr lang="en-US" altLang="en-US" sz="3600" smtClean="0"/>
              <a:t/>
            </a:r>
            <a:br>
              <a:rPr lang="en-US" altLang="en-US" sz="3600" smtClean="0"/>
            </a:br>
            <a:r>
              <a:rPr lang="en-US" altLang="en-US" sz="3600" b="1" smtClean="0"/>
              <a:t>(continued)</a:t>
            </a:r>
            <a:endParaRPr lang="en-US" altLang="en-US" sz="3600" smtClean="0"/>
          </a:p>
        </p:txBody>
      </p:sp>
      <p:sp>
        <p:nvSpPr>
          <p:cNvPr id="25602" name="Date Placeholder 2"/>
          <p:cNvSpPr>
            <a:spLocks noGrp="1"/>
          </p:cNvSpPr>
          <p:nvPr>
            <p:ph type="dt" sz="quarter" idx="10"/>
          </p:nvPr>
        </p:nvSpPr>
        <p:spPr>
          <a:noFill/>
        </p:spPr>
        <p:txBody>
          <a:bodyPr/>
          <a:lstStyle/>
          <a:p>
            <a:endParaRPr lang="en-US" altLang="en-US" smtClean="0">
              <a:cs typeface="Arial" charset="0"/>
            </a:endParaRPr>
          </a:p>
        </p:txBody>
      </p:sp>
      <p:sp>
        <p:nvSpPr>
          <p:cNvPr id="25603" name="Footer Placeholder 3"/>
          <p:cNvSpPr>
            <a:spLocks noGrp="1"/>
          </p:cNvSpPr>
          <p:nvPr>
            <p:ph type="ftr" sz="quarter" idx="11"/>
          </p:nvPr>
        </p:nvSpPr>
        <p:spPr>
          <a:noFill/>
        </p:spPr>
        <p:txBody>
          <a:bodyPr/>
          <a:lstStyle/>
          <a:p>
            <a:r>
              <a:rPr lang="en-US" altLang="en-US" smtClean="0">
                <a:cs typeface="Arial" charset="0"/>
              </a:rPr>
              <a:t>LTE PTA Membership Meeting</a:t>
            </a:r>
            <a:endParaRPr lang="en-US" altLang="en-US" sz="1600" smtClean="0">
              <a:cs typeface="Arial" charset="0"/>
            </a:endParaRPr>
          </a:p>
        </p:txBody>
      </p:sp>
      <p:sp>
        <p:nvSpPr>
          <p:cNvPr id="25604" name="Rectangle 4"/>
          <p:cNvSpPr>
            <a:spLocks noChangeArrowheads="1"/>
          </p:cNvSpPr>
          <p:nvPr/>
        </p:nvSpPr>
        <p:spPr bwMode="auto">
          <a:xfrm>
            <a:off x="1371600" y="2895600"/>
            <a:ext cx="7086600" cy="877888"/>
          </a:xfrm>
          <a:prstGeom prst="rect">
            <a:avLst/>
          </a:prstGeom>
          <a:noFill/>
          <a:ln w="9525">
            <a:noFill/>
            <a:miter lim="800000"/>
            <a:headEnd/>
            <a:tailEnd/>
          </a:ln>
        </p:spPr>
        <p:txBody>
          <a:bodyPr>
            <a:spAutoFit/>
          </a:bodyPr>
          <a:lstStyle/>
          <a:p>
            <a:pPr marL="1423988" lvl="2" indent="-457200" eaLnBrk="0" hangingPunct="0">
              <a:spcAft>
                <a:spcPts val="600"/>
              </a:spcAft>
            </a:pPr>
            <a:endParaRPr lang="en-US" altLang="en-US" sz="2300"/>
          </a:p>
          <a:p>
            <a:pPr marL="1423988" lvl="2" indent="-457200" eaLnBrk="0" hangingPunct="0">
              <a:spcAft>
                <a:spcPts val="600"/>
              </a:spcAft>
            </a:pPr>
            <a:r>
              <a:rPr lang="en-US" altLang="en-US" sz="2300"/>
              <a:t>Copies available as requested.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26626" name="Rectangle 2"/>
          <p:cNvSpPr>
            <a:spLocks noGrp="1" noChangeArrowheads="1"/>
          </p:cNvSpPr>
          <p:nvPr>
            <p:ph type="title"/>
          </p:nvPr>
        </p:nvSpPr>
        <p:spPr/>
        <p:txBody>
          <a:bodyPr/>
          <a:lstStyle/>
          <a:p>
            <a:r>
              <a:rPr lang="en-US" altLang="en-US" sz="3100" b="1" smtClean="0"/>
              <a:t>REPORT OF THE EXECUTIVE BOARD</a:t>
            </a:r>
            <a:br>
              <a:rPr lang="en-US" altLang="en-US" sz="3100" b="1" smtClean="0"/>
            </a:br>
            <a:r>
              <a:rPr lang="en-US" altLang="en-US" sz="2700" b="1" i="1" smtClean="0"/>
              <a:t>- Jason Kelley, President</a:t>
            </a:r>
            <a:endParaRPr lang="en-US" altLang="en-US" sz="2700" b="1" smtClean="0"/>
          </a:p>
        </p:txBody>
      </p:sp>
      <p:sp>
        <p:nvSpPr>
          <p:cNvPr id="26627" name="Rectangle 3"/>
          <p:cNvSpPr>
            <a:spLocks noGrp="1" noChangeArrowheads="1"/>
          </p:cNvSpPr>
          <p:nvPr>
            <p:ph type="body" idx="1"/>
          </p:nvPr>
        </p:nvSpPr>
        <p:spPr>
          <a:xfrm>
            <a:off x="609600" y="1930400"/>
            <a:ext cx="8915400" cy="4699000"/>
          </a:xfrm>
        </p:spPr>
        <p:txBody>
          <a:bodyPr/>
          <a:lstStyle/>
          <a:p>
            <a:pPr>
              <a:lnSpc>
                <a:spcPct val="80000"/>
              </a:lnSpc>
              <a:spcAft>
                <a:spcPts val="600"/>
              </a:spcAft>
            </a:pPr>
            <a:endParaRPr lang="en-US" altLang="en-US" sz="2800" smtClean="0"/>
          </a:p>
          <a:p>
            <a:pPr>
              <a:lnSpc>
                <a:spcPct val="80000"/>
              </a:lnSpc>
              <a:spcAft>
                <a:spcPts val="600"/>
              </a:spcAft>
            </a:pPr>
            <a:endParaRPr lang="en-US" altLang="en-US" sz="2800" smtClean="0"/>
          </a:p>
          <a:p>
            <a:pPr>
              <a:lnSpc>
                <a:spcPct val="80000"/>
              </a:lnSpc>
              <a:spcAft>
                <a:spcPts val="600"/>
              </a:spcAft>
            </a:pPr>
            <a:r>
              <a:rPr lang="en-US" altLang="en-US" sz="2800" smtClean="0"/>
              <a:t>Executive Board Meetings school year to date</a:t>
            </a:r>
          </a:p>
          <a:p>
            <a:pPr>
              <a:lnSpc>
                <a:spcPct val="80000"/>
              </a:lnSpc>
              <a:spcAft>
                <a:spcPts val="600"/>
              </a:spcAft>
            </a:pPr>
            <a:endParaRPr lang="en-US" altLang="en-US" sz="2800" smtClean="0"/>
          </a:p>
          <a:p>
            <a:pPr>
              <a:lnSpc>
                <a:spcPct val="80000"/>
              </a:lnSpc>
              <a:spcAft>
                <a:spcPts val="600"/>
              </a:spcAft>
            </a:pPr>
            <a:r>
              <a:rPr lang="en-US" altLang="en-US" sz="2800" smtClean="0"/>
              <a:t>Actions taken not requiring further action of membership:</a:t>
            </a:r>
          </a:p>
        </p:txBody>
      </p:sp>
      <p:sp>
        <p:nvSpPr>
          <p:cNvPr id="26628" name="Date Placeholder 1"/>
          <p:cNvSpPr>
            <a:spLocks noGrp="1"/>
          </p:cNvSpPr>
          <p:nvPr>
            <p:ph type="dt" sz="quarter" idx="10"/>
          </p:nvPr>
        </p:nvSpPr>
        <p:spPr>
          <a:noFill/>
        </p:spPr>
        <p:txBody>
          <a:bodyPr/>
          <a:lstStyle/>
          <a:p>
            <a:endParaRPr lang="en-US" altLang="en-US"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4"/>
          <p:cNvSpPr>
            <a:spLocks noGrp="1"/>
          </p:cNvSpPr>
          <p:nvPr>
            <p:ph type="ftr" sz="quarter" idx="11"/>
          </p:nvPr>
        </p:nvSpPr>
        <p:spPr>
          <a:noFill/>
        </p:spPr>
        <p:txBody>
          <a:bodyPr/>
          <a:lstStyle/>
          <a:p>
            <a:pPr defTabSz="1019175"/>
            <a:r>
              <a:rPr lang="en-US" altLang="en-US" smtClean="0">
                <a:cs typeface="Arial" charset="0"/>
              </a:rPr>
              <a:t>LTE PTA Membership Meeting</a:t>
            </a:r>
            <a:endParaRPr lang="en-US" altLang="en-US" sz="1600" smtClean="0">
              <a:cs typeface="Arial" charset="0"/>
            </a:endParaRPr>
          </a:p>
        </p:txBody>
      </p:sp>
      <p:sp>
        <p:nvSpPr>
          <p:cNvPr id="28674" name="Rectangle 2"/>
          <p:cNvSpPr>
            <a:spLocks noGrp="1" noChangeArrowheads="1"/>
          </p:cNvSpPr>
          <p:nvPr>
            <p:ph type="title"/>
          </p:nvPr>
        </p:nvSpPr>
        <p:spPr>
          <a:xfrm>
            <a:off x="754063" y="431800"/>
            <a:ext cx="8550275" cy="1381125"/>
          </a:xfrm>
        </p:spPr>
        <p:txBody>
          <a:bodyPr/>
          <a:lstStyle/>
          <a:p>
            <a:r>
              <a:rPr lang="en-US" altLang="en-US" sz="3100" b="1" smtClean="0"/>
              <a:t>REPORT OF THE EXECUTIVE BOARD</a:t>
            </a:r>
            <a:br>
              <a:rPr lang="en-US" altLang="en-US" sz="3100" b="1" smtClean="0"/>
            </a:br>
            <a:r>
              <a:rPr lang="en-US" altLang="en-US" sz="3100" b="1" smtClean="0"/>
              <a:t>(continued)</a:t>
            </a:r>
            <a:endParaRPr lang="en-US" altLang="en-US" sz="2700" b="1" i="1" smtClean="0"/>
          </a:p>
        </p:txBody>
      </p:sp>
      <p:sp>
        <p:nvSpPr>
          <p:cNvPr id="28675" name="Rectangle 3"/>
          <p:cNvSpPr>
            <a:spLocks noGrp="1" noChangeArrowheads="1"/>
          </p:cNvSpPr>
          <p:nvPr>
            <p:ph type="body" idx="1"/>
          </p:nvPr>
        </p:nvSpPr>
        <p:spPr>
          <a:xfrm>
            <a:off x="754063" y="1812925"/>
            <a:ext cx="8550275" cy="5095875"/>
          </a:xfrm>
        </p:spPr>
        <p:txBody>
          <a:bodyPr/>
          <a:lstStyle/>
          <a:p>
            <a:pPr marL="522288" indent="-457200">
              <a:lnSpc>
                <a:spcPct val="80000"/>
              </a:lnSpc>
              <a:spcAft>
                <a:spcPts val="600"/>
              </a:spcAft>
            </a:pPr>
            <a:endParaRPr lang="en-US" altLang="en-US" sz="2800" smtClean="0"/>
          </a:p>
          <a:p>
            <a:pPr marL="522288" indent="-457200">
              <a:lnSpc>
                <a:spcPct val="80000"/>
              </a:lnSpc>
              <a:spcAft>
                <a:spcPts val="600"/>
              </a:spcAft>
            </a:pPr>
            <a:r>
              <a:rPr lang="en-US" altLang="en-US" sz="2800" smtClean="0"/>
              <a:t>Approved Mini-Grants</a:t>
            </a:r>
          </a:p>
        </p:txBody>
      </p:sp>
      <p:sp>
        <p:nvSpPr>
          <p:cNvPr id="28676" name="Date Placeholder 1"/>
          <p:cNvSpPr>
            <a:spLocks noGrp="1"/>
          </p:cNvSpPr>
          <p:nvPr>
            <p:ph type="dt" sz="quarter" idx="10"/>
          </p:nvPr>
        </p:nvSpPr>
        <p:spPr>
          <a:noFill/>
        </p:spPr>
        <p:txBody>
          <a:bodyPr/>
          <a:lstStyle/>
          <a:p>
            <a:r>
              <a:rPr lang="en-US" altLang="en-US" smtClean="0">
                <a:cs typeface="Arial" charset="0"/>
              </a:rPr>
              <a:t>October 13,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24689</TotalTime>
  <Words>975</Words>
  <Application>Microsoft Office PowerPoint</Application>
  <PresentationFormat>Custom</PresentationFormat>
  <Paragraphs>218</Paragraphs>
  <Slides>22</Slides>
  <Notes>14</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22</vt:i4>
      </vt:variant>
    </vt:vector>
  </HeadingPairs>
  <TitlesOfParts>
    <vt:vector size="26" baseType="lpstr">
      <vt:lpstr>Times New Roman</vt:lpstr>
      <vt:lpstr>Arial</vt:lpstr>
      <vt:lpstr>Wingdings</vt:lpstr>
      <vt:lpstr>Default Design</vt:lpstr>
      <vt:lpstr>LAKE TRAVIS ELEMENTARY PTA  Membership Meeting  Tuesday, October 13, 2015 Lake Travis Elementary School  Call to Order - 6:00 p.m.</vt:lpstr>
      <vt:lpstr> MEETING AGENDA </vt:lpstr>
      <vt:lpstr>Slide 3</vt:lpstr>
      <vt:lpstr>ACCEPTANCE OF MINUTES - Joanna Hess, Secretary</vt:lpstr>
      <vt:lpstr>TREASURER’S REPORT – Laura Beinke</vt:lpstr>
      <vt:lpstr>TREASURER’S REPORT (continued)</vt:lpstr>
      <vt:lpstr>TREASURER’S REPORT (continued)</vt:lpstr>
      <vt:lpstr>REPORT OF THE EXECUTIVE BOARD - Jason Kelley, President</vt:lpstr>
      <vt:lpstr>REPORT OF THE EXECUTIVE BOARD (continued)</vt:lpstr>
      <vt:lpstr>Report of Membership - Jennifer Forke </vt:lpstr>
      <vt:lpstr>REPORT OF VICE PRESIDENT, FUNDRAISING - Tiffany Kerr</vt:lpstr>
      <vt:lpstr>FUN RUN</vt:lpstr>
      <vt:lpstr>FUN RUN WHAT DO I NEED TO KNOW?</vt:lpstr>
      <vt:lpstr>Slide 14</vt:lpstr>
      <vt:lpstr>REPORT OF STANDING COMMITTEES</vt:lpstr>
      <vt:lpstr>VOLUNTEER OPPORTUNITIES</vt:lpstr>
      <vt:lpstr>REPORT OF STANDING COMMITTEES</vt:lpstr>
      <vt:lpstr>REPORT OF STANDING COMMITTEES</vt:lpstr>
      <vt:lpstr>REPORT OF STANDING COMMITTEES</vt:lpstr>
      <vt:lpstr>REPORT OF THE PRINCIPAL - Angela Frankhouser</vt:lpstr>
      <vt:lpstr>LTE is identified as School Wide  Title I Campus which requires us to</vt:lpstr>
      <vt:lpstr>ANNOUNCEMENTS AND ADJOURNMENT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TRAVIS ELEMENTARY PTA  General Meeting Tuesday, September 13, 2005 Lake Travis Elementary School  Call to Order - 6:30 p.m.</dc:title>
  <dc:creator>Sandy Barr</dc:creator>
  <cp:lastModifiedBy>Marshall</cp:lastModifiedBy>
  <cp:revision>331</cp:revision>
  <cp:lastPrinted>2014-10-14T20:41:56Z</cp:lastPrinted>
  <dcterms:created xsi:type="dcterms:W3CDTF">2005-09-10T14:32:54Z</dcterms:created>
  <dcterms:modified xsi:type="dcterms:W3CDTF">2015-11-05T16:18:11Z</dcterms:modified>
</cp:coreProperties>
</file>